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80" r:id="rId1"/>
  </p:sldMasterIdLst>
  <p:notesMasterIdLst>
    <p:notesMasterId r:id="rId28"/>
  </p:notesMasterIdLst>
  <p:handoutMasterIdLst>
    <p:handoutMasterId r:id="rId29"/>
  </p:handoutMasterIdLst>
  <p:sldIdLst>
    <p:sldId id="342" r:id="rId2"/>
    <p:sldId id="312" r:id="rId3"/>
    <p:sldId id="343" r:id="rId4"/>
    <p:sldId id="344" r:id="rId5"/>
    <p:sldId id="307" r:id="rId6"/>
    <p:sldId id="345" r:id="rId7"/>
    <p:sldId id="302" r:id="rId8"/>
    <p:sldId id="346" r:id="rId9"/>
    <p:sldId id="308" r:id="rId10"/>
    <p:sldId id="351" r:id="rId11"/>
    <p:sldId id="303" r:id="rId12"/>
    <p:sldId id="304" r:id="rId13"/>
    <p:sldId id="305" r:id="rId14"/>
    <p:sldId id="306" r:id="rId15"/>
    <p:sldId id="352" r:id="rId16"/>
    <p:sldId id="353" r:id="rId17"/>
    <p:sldId id="354" r:id="rId18"/>
    <p:sldId id="310" r:id="rId19"/>
    <p:sldId id="311" r:id="rId20"/>
    <p:sldId id="300" r:id="rId21"/>
    <p:sldId id="313" r:id="rId22"/>
    <p:sldId id="315" r:id="rId23"/>
    <p:sldId id="321" r:id="rId24"/>
    <p:sldId id="340" r:id="rId25"/>
    <p:sldId id="349" r:id="rId26"/>
    <p:sldId id="350"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0000"/>
    <a:srgbClr val="6C0000"/>
    <a:srgbClr val="FFFFFF"/>
    <a:srgbClr val="FF00FF"/>
    <a:srgbClr val="2759E5"/>
    <a:srgbClr val="00FFFF"/>
    <a:srgbClr val="FFCCFF"/>
    <a:srgbClr val="000066"/>
    <a:srgbClr val="660066"/>
    <a:srgbClr val="660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991"/>
    <p:restoredTop sz="94660"/>
  </p:normalViewPr>
  <p:slideViewPr>
    <p:cSldViewPr>
      <p:cViewPr varScale="1">
        <p:scale>
          <a:sx n="102" d="100"/>
          <a:sy n="102" d="100"/>
        </p:scale>
        <p:origin x="1128" y="1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image" Target="../media/image1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254E5D-2F2A-A14A-A32E-37C349C60E91}" type="datetime1">
              <a:rPr lang="en-IN" smtClean="0"/>
              <a:t>11/08/21</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IN"/>
              <a:t>Bio-Crypto System</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74D4262-AD32-46E5-A36E-7A70BCEED22B}" type="slidenum">
              <a:rPr lang="en-IN" smtClean="0"/>
              <a:pPr/>
              <a:t>‹#›</a:t>
            </a:fld>
            <a:endParaRPr lang="en-IN"/>
          </a:p>
        </p:txBody>
      </p:sp>
    </p:spTree>
    <p:extLst>
      <p:ext uri="{BB962C8B-B14F-4D97-AF65-F5344CB8AC3E}">
        <p14:creationId xmlns:p14="http://schemas.microsoft.com/office/powerpoint/2010/main" val="2114871656"/>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CDEAA63-13F4-434D-9836-F38FEE2E3D83}" type="datetime1">
              <a:rPr lang="en-IN" smtClean="0"/>
              <a:t>11/08/21</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IN"/>
              <a:t>Bio-Crypto System</a:t>
            </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A65B8B4-63AD-4102-87AA-001503CF4B0C}" type="slidenum">
              <a:rPr lang="en-IN" smtClean="0"/>
              <a:pPr/>
              <a:t>‹#›</a:t>
            </a:fld>
            <a:endParaRPr lang="en-IN"/>
          </a:p>
        </p:txBody>
      </p:sp>
    </p:spTree>
    <p:extLst>
      <p:ext uri="{BB962C8B-B14F-4D97-AF65-F5344CB8AC3E}">
        <p14:creationId xmlns:p14="http://schemas.microsoft.com/office/powerpoint/2010/main" val="3608866684"/>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02240" y="2386744"/>
            <a:ext cx="6939520" cy="1645920"/>
          </a:xfrm>
          <a:solidFill>
            <a:srgbClr val="FFFFFF"/>
          </a:solidFill>
          <a:ln w="38100">
            <a:solidFill>
              <a:srgbClr val="404040"/>
            </a:solidFill>
          </a:ln>
        </p:spPr>
        <p:txBody>
          <a:bodyPr lIns="274320" rIns="274320" anchor="ctr" anchorCtr="1">
            <a:normAutofit/>
          </a:bodyPr>
          <a:lstStyle>
            <a:lvl1pPr algn="ctr">
              <a:defRPr sz="35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021396" y="4352544"/>
            <a:ext cx="5101209" cy="1239894"/>
          </a:xfrm>
          <a:noFill/>
        </p:spPr>
        <p:txBody>
          <a:bodyPr>
            <a:normAutofit/>
          </a:bodyPr>
          <a:lstStyle>
            <a:lvl1pPr marL="0" indent="0" algn="ctr">
              <a:buNone/>
              <a:defRPr sz="1900">
                <a:solidFill>
                  <a:schemeClr val="tx1">
                    <a:lumMod val="75000"/>
                    <a:lumOff val="25000"/>
                  </a:schemeClr>
                </a:solidFill>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r>
              <a:rPr lang="en-IN"/>
              <a:t>IIITS: IDA - M2021</a:t>
            </a:r>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2D238DB-7230-45D0-89A2-1890D4DEDBDF}" type="slidenum">
              <a:rPr lang="en-IN" smtClean="0"/>
              <a:pPr/>
              <a:t>‹#›</a:t>
            </a:fld>
            <a:endParaRPr lang="en-IN"/>
          </a:p>
        </p:txBody>
      </p:sp>
    </p:spTree>
    <p:extLst>
      <p:ext uri="{BB962C8B-B14F-4D97-AF65-F5344CB8AC3E}">
        <p14:creationId xmlns:p14="http://schemas.microsoft.com/office/powerpoint/2010/main" val="2685215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IN"/>
              <a:t>IIITS: IDA - M2021</a:t>
            </a:r>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2D238DB-7230-45D0-89A2-1890D4DEDBDF}" type="slidenum">
              <a:rPr lang="en-IN" smtClean="0"/>
              <a:pPr/>
              <a:t>‹#›</a:t>
            </a:fld>
            <a:endParaRPr lang="en-IN"/>
          </a:p>
        </p:txBody>
      </p:sp>
    </p:spTree>
    <p:extLst>
      <p:ext uri="{BB962C8B-B14F-4D97-AF65-F5344CB8AC3E}">
        <p14:creationId xmlns:p14="http://schemas.microsoft.com/office/powerpoint/2010/main" val="2216177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937260"/>
            <a:ext cx="1053966"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06046" y="937260"/>
            <a:ext cx="4716174"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IN"/>
              <a:t>IIITS: IDA - M2021</a:t>
            </a:r>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2D238DB-7230-45D0-89A2-1890D4DEDBDF}" type="slidenum">
              <a:rPr lang="en-IN" smtClean="0"/>
              <a:pPr/>
              <a:t>‹#›</a:t>
            </a:fld>
            <a:endParaRPr lang="en-IN"/>
          </a:p>
        </p:txBody>
      </p:sp>
    </p:spTree>
    <p:extLst>
      <p:ext uri="{BB962C8B-B14F-4D97-AF65-F5344CB8AC3E}">
        <p14:creationId xmlns:p14="http://schemas.microsoft.com/office/powerpoint/2010/main" val="2832707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IN"/>
              <a:t>IIITS: IDA - M2021</a:t>
            </a:r>
            <a:endParaRPr lang="en-IN" dirty="0"/>
          </a:p>
        </p:txBody>
      </p:sp>
      <p:sp>
        <p:nvSpPr>
          <p:cNvPr id="8" name="Footer Placeholder 7"/>
          <p:cNvSpPr>
            <a:spLocks noGrp="1"/>
          </p:cNvSpPr>
          <p:nvPr>
            <p:ph type="ftr" sz="quarter" idx="11"/>
          </p:nvPr>
        </p:nvSpPr>
        <p:spPr/>
        <p:txBody>
          <a:bodyPr/>
          <a:lstStyle/>
          <a:p>
            <a:pPr algn="ctr"/>
            <a:endParaRPr lang="en-IN" dirty="0"/>
          </a:p>
        </p:txBody>
      </p:sp>
      <p:sp>
        <p:nvSpPr>
          <p:cNvPr id="9" name="Slide Number Placeholder 8"/>
          <p:cNvSpPr>
            <a:spLocks noGrp="1"/>
          </p:cNvSpPr>
          <p:nvPr>
            <p:ph type="sldNum" sz="quarter" idx="12"/>
          </p:nvPr>
        </p:nvSpPr>
        <p:spPr/>
        <p:txBody>
          <a:bodyPr/>
          <a:lstStyle/>
          <a:p>
            <a:fld id="{E2D238DB-7230-45D0-89A2-1890D4DEDBDF}" type="slidenum">
              <a:rPr lang="en-IN" smtClean="0"/>
              <a:pPr/>
              <a:t>‹#›</a:t>
            </a:fld>
            <a:endParaRPr lang="en-IN" dirty="0"/>
          </a:p>
        </p:txBody>
      </p:sp>
    </p:spTree>
    <p:extLst>
      <p:ext uri="{BB962C8B-B14F-4D97-AF65-F5344CB8AC3E}">
        <p14:creationId xmlns:p14="http://schemas.microsoft.com/office/powerpoint/2010/main" val="1348519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2386744"/>
            <a:ext cx="6940296" cy="1645920"/>
          </a:xfrm>
          <a:solidFill>
            <a:srgbClr val="FFFFFF"/>
          </a:solidFill>
          <a:ln w="38100">
            <a:solidFill>
              <a:srgbClr val="404040"/>
            </a:solidFill>
          </a:ln>
        </p:spPr>
        <p:txBody>
          <a:bodyPr lIns="274320" rIns="274320" anchor="ctr" anchorCtr="1">
            <a:normAutofit/>
          </a:bodyPr>
          <a:lstStyle>
            <a:lvl1pPr>
              <a:defRPr sz="35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021396" y="4352465"/>
            <a:ext cx="5101209" cy="1265082"/>
          </a:xfrm>
        </p:spPr>
        <p:txBody>
          <a:bodyPr anchor="t" anchorCtr="1">
            <a:normAutofit/>
          </a:bodyPr>
          <a:lstStyle>
            <a:lvl1pPr marL="0" indent="0">
              <a:buNone/>
              <a:defRPr sz="1900">
                <a:solidFill>
                  <a:schemeClr val="tx1"/>
                </a:solidFill>
              </a:defRPr>
            </a:lvl1pPr>
            <a:lvl2pPr marL="457200" indent="0">
              <a:buNone/>
              <a:defRPr sz="19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r>
              <a:rPr lang="en-IN"/>
              <a:t>IIITS: IDA - M2021</a:t>
            </a:r>
            <a:endParaRPr lang="en-IN" dirty="0"/>
          </a:p>
        </p:txBody>
      </p:sp>
      <p:sp>
        <p:nvSpPr>
          <p:cNvPr id="8" name="Footer Placeholder 7"/>
          <p:cNvSpPr>
            <a:spLocks noGrp="1"/>
          </p:cNvSpPr>
          <p:nvPr>
            <p:ph type="ftr" sz="quarter" idx="11"/>
          </p:nvPr>
        </p:nvSpPr>
        <p:spPr/>
        <p:txBody>
          <a:bodyPr/>
          <a:lstStyle/>
          <a:p>
            <a:pPr algn="ctr"/>
            <a:endParaRPr lang="en-IN" dirty="0"/>
          </a:p>
        </p:txBody>
      </p:sp>
      <p:sp>
        <p:nvSpPr>
          <p:cNvPr id="9" name="Slide Number Placeholder 8"/>
          <p:cNvSpPr>
            <a:spLocks noGrp="1"/>
          </p:cNvSpPr>
          <p:nvPr>
            <p:ph type="sldNum" sz="quarter" idx="12"/>
          </p:nvPr>
        </p:nvSpPr>
        <p:spPr/>
        <p:txBody>
          <a:bodyPr/>
          <a:lstStyle/>
          <a:p>
            <a:fld id="{E2D238DB-7230-45D0-89A2-1890D4DEDBDF}" type="slidenum">
              <a:rPr lang="en-IN" smtClean="0"/>
              <a:pPr/>
              <a:t>‹#›</a:t>
            </a:fld>
            <a:endParaRPr lang="en-IN"/>
          </a:p>
        </p:txBody>
      </p:sp>
    </p:spTree>
    <p:extLst>
      <p:ext uri="{BB962C8B-B14F-4D97-AF65-F5344CB8AC3E}">
        <p14:creationId xmlns:p14="http://schemas.microsoft.com/office/powerpoint/2010/main" val="4213094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2239" y="2638044"/>
            <a:ext cx="3288023"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3737" y="2638044"/>
            <a:ext cx="3290516"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r>
              <a:rPr lang="en-IN"/>
              <a:t>IIITS: IDA - M2021</a:t>
            </a:r>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E2D238DB-7230-45D0-89A2-1890D4DEDBDF}" type="slidenum">
              <a:rPr lang="en-IN" smtClean="0"/>
              <a:pPr/>
              <a:t>‹#›</a:t>
            </a:fld>
            <a:endParaRPr lang="en-IN"/>
          </a:p>
        </p:txBody>
      </p:sp>
    </p:spTree>
    <p:extLst>
      <p:ext uri="{BB962C8B-B14F-4D97-AF65-F5344CB8AC3E}">
        <p14:creationId xmlns:p14="http://schemas.microsoft.com/office/powerpoint/2010/main" val="3545390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02239" y="2313434"/>
            <a:ext cx="3288024"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2239" y="3143250"/>
            <a:ext cx="3288024"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753737" y="3143250"/>
            <a:ext cx="3290516"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4753737" y="2313434"/>
            <a:ext cx="3290516"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r>
              <a:rPr lang="en-IN"/>
              <a:t>IIITS: IDA - M2021</a:t>
            </a:r>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2D238DB-7230-45D0-89A2-1890D4DEDBDF}" type="slidenum">
              <a:rPr lang="en-IN" smtClean="0"/>
              <a:pPr/>
              <a:t>‹#›</a:t>
            </a:fld>
            <a:endParaRPr lang="en-I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56326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IN"/>
              <a:t>IIITS: IDA - M2021</a:t>
            </a:r>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2D238DB-7230-45D0-89A2-1890D4DEDBDF}" type="slidenum">
              <a:rPr lang="en-IN" smtClean="0"/>
              <a:pPr/>
              <a:t>‹#›</a:t>
            </a:fld>
            <a:endParaRPr lang="en-IN"/>
          </a:p>
        </p:txBody>
      </p:sp>
    </p:spTree>
    <p:extLst>
      <p:ext uri="{BB962C8B-B14F-4D97-AF65-F5344CB8AC3E}">
        <p14:creationId xmlns:p14="http://schemas.microsoft.com/office/powerpoint/2010/main" val="2948194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IN"/>
              <a:t>IIITS: IDA - M2021</a:t>
            </a:r>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2D238DB-7230-45D0-89A2-1890D4DEDBDF}" type="slidenum">
              <a:rPr lang="en-IN" smtClean="0"/>
              <a:pPr/>
              <a:t>‹#›</a:t>
            </a:fld>
            <a:endParaRPr lang="en-IN"/>
          </a:p>
        </p:txBody>
      </p:sp>
    </p:spTree>
    <p:extLst>
      <p:ext uri="{BB962C8B-B14F-4D97-AF65-F5344CB8AC3E}">
        <p14:creationId xmlns:p14="http://schemas.microsoft.com/office/powerpoint/2010/main" val="3739232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4572000" y="0"/>
            <a:ext cx="457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0703" y="2243829"/>
            <a:ext cx="3290594" cy="1141497"/>
          </a:xfrm>
          <a:solidFill>
            <a:srgbClr val="FFFFFF"/>
          </a:solidFill>
          <a:ln>
            <a:solidFill>
              <a:srgbClr val="404040"/>
            </a:solidFill>
          </a:ln>
        </p:spPr>
        <p:txBody>
          <a:bodyPr anchor="ctr" anchorCtr="1">
            <a:normAutofit/>
          </a:bodyPr>
          <a:lstStyle>
            <a:lvl1pPr>
              <a:defRPr sz="21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5052060" y="804672"/>
            <a:ext cx="361188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2965" y="3549918"/>
            <a:ext cx="2846070" cy="2194036"/>
          </a:xfrm>
        </p:spPr>
        <p:txBody>
          <a:bodyPr anchor="t" anchorCtr="1">
            <a:normAutofit/>
          </a:bodyPr>
          <a:lstStyle>
            <a:lvl1pPr marL="0" indent="0" algn="ctr">
              <a:buNone/>
              <a:defRPr sz="1500">
                <a:solidFill>
                  <a:schemeClr val="tx1">
                    <a:lumMod val="85000"/>
                    <a:lumOff val="1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r>
              <a:rPr lang="en-IN"/>
              <a:t>IIITS: IDA - M2021</a:t>
            </a:r>
          </a:p>
        </p:txBody>
      </p:sp>
      <p:sp>
        <p:nvSpPr>
          <p:cNvPr id="10" name="Footer Placeholder 9"/>
          <p:cNvSpPr>
            <a:spLocks noGrp="1"/>
          </p:cNvSpPr>
          <p:nvPr>
            <p:ph type="ftr" sz="quarter" idx="11"/>
          </p:nvPr>
        </p:nvSpPr>
        <p:spPr>
          <a:xfrm>
            <a:off x="640703" y="6236208"/>
            <a:ext cx="3806398" cy="320040"/>
          </a:xfrm>
        </p:spPr>
        <p:txBody>
          <a:bodyPr>
            <a:normAutofit/>
          </a:bodyPr>
          <a:lstStyle>
            <a:lvl1pPr>
              <a:defRPr>
                <a:solidFill>
                  <a:schemeClr val="tx1">
                    <a:alpha val="70000"/>
                  </a:schemeClr>
                </a:solidFill>
              </a:defRPr>
            </a:lvl1pPr>
          </a:lstStyle>
          <a:p>
            <a:endParaRPr lang="en-IN"/>
          </a:p>
        </p:txBody>
      </p:sp>
      <p:sp>
        <p:nvSpPr>
          <p:cNvPr id="11" name="Slide Number Placeholder 10"/>
          <p:cNvSpPr>
            <a:spLocks noGrp="1"/>
          </p:cNvSpPr>
          <p:nvPr>
            <p:ph type="sldNum" sz="quarter" idx="12"/>
          </p:nvPr>
        </p:nvSpPr>
        <p:spPr/>
        <p:txBody>
          <a:bodyPr/>
          <a:lstStyle/>
          <a:p>
            <a:fld id="{E2D238DB-7230-45D0-89A2-1890D4DEDBDF}" type="slidenum">
              <a:rPr lang="en-IN" smtClean="0"/>
              <a:pPr/>
              <a:t>‹#›</a:t>
            </a:fld>
            <a:endParaRPr lang="en-IN"/>
          </a:p>
        </p:txBody>
      </p:sp>
    </p:spTree>
    <p:extLst>
      <p:ext uri="{BB962C8B-B14F-4D97-AF65-F5344CB8AC3E}">
        <p14:creationId xmlns:p14="http://schemas.microsoft.com/office/powerpoint/2010/main" val="1161195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0080" y="2243828"/>
            <a:ext cx="3291840" cy="1143000"/>
          </a:xfrm>
          <a:solidFill>
            <a:srgbClr val="FFFFFF"/>
          </a:solidFill>
          <a:ln>
            <a:solidFill>
              <a:srgbClr val="262626"/>
            </a:solidFill>
          </a:ln>
        </p:spPr>
        <p:txBody>
          <a:bodyPr anchor="ctr" anchorCtr="1">
            <a:noAutofit/>
          </a:bodyPr>
          <a:lstStyle>
            <a:lvl1pPr>
              <a:defRPr sz="21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572000" y="0"/>
            <a:ext cx="4576573" cy="6858000"/>
          </a:xfrm>
          <a:solidFill>
            <a:schemeClr val="bg1"/>
          </a:solidFill>
        </p:spPr>
        <p:txBody>
          <a:bodyPr anchor="t"/>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2965" y="3549919"/>
            <a:ext cx="2846070" cy="2194037"/>
          </a:xfrm>
        </p:spPr>
        <p:txBody>
          <a:bodyPr anchor="t" anchorCtr="1">
            <a:normAutofit/>
          </a:bodyPr>
          <a:lstStyle>
            <a:lvl1pPr marL="0" indent="0" algn="ctr">
              <a:buNone/>
              <a:defRPr sz="1500">
                <a:solidFill>
                  <a:schemeClr val="tx1">
                    <a:lumMod val="85000"/>
                    <a:lumOff val="1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r>
              <a:rPr lang="en-IN"/>
              <a:t>IIITS: IDA - M2021</a:t>
            </a:r>
          </a:p>
        </p:txBody>
      </p:sp>
      <p:sp>
        <p:nvSpPr>
          <p:cNvPr id="9" name="Footer Placeholder 8"/>
          <p:cNvSpPr>
            <a:spLocks noGrp="1"/>
          </p:cNvSpPr>
          <p:nvPr>
            <p:ph type="ftr" sz="quarter" idx="11"/>
          </p:nvPr>
        </p:nvSpPr>
        <p:spPr>
          <a:xfrm>
            <a:off x="640080" y="6236208"/>
            <a:ext cx="3803904" cy="320040"/>
          </a:xfrm>
        </p:spPr>
        <p:txBody>
          <a:bodyPr>
            <a:normAutofit/>
          </a:bodyPr>
          <a:lstStyle>
            <a:lvl1pPr>
              <a:defRPr>
                <a:solidFill>
                  <a:schemeClr val="tx1">
                    <a:alpha val="70000"/>
                  </a:schemeClr>
                </a:solidFill>
              </a:defRPr>
            </a:lvl1pPr>
          </a:lstStyle>
          <a:p>
            <a:endParaRPr lang="en-IN"/>
          </a:p>
        </p:txBody>
      </p:sp>
      <p:sp>
        <p:nvSpPr>
          <p:cNvPr id="10" name="Slide Number Placeholder 9"/>
          <p:cNvSpPr>
            <a:spLocks noGrp="1"/>
          </p:cNvSpPr>
          <p:nvPr>
            <p:ph type="sldNum" sz="quarter" idx="12"/>
          </p:nvPr>
        </p:nvSpPr>
        <p:spPr/>
        <p:txBody>
          <a:bodyPr/>
          <a:lstStyle/>
          <a:p>
            <a:fld id="{E2D238DB-7230-45D0-89A2-1890D4DEDBDF}" type="slidenum">
              <a:rPr lang="en-IN" smtClean="0"/>
              <a:pPr/>
              <a:t>‹#›</a:t>
            </a:fld>
            <a:endParaRPr lang="en-IN"/>
          </a:p>
        </p:txBody>
      </p:sp>
    </p:spTree>
    <p:extLst>
      <p:ext uri="{BB962C8B-B14F-4D97-AF65-F5344CB8AC3E}">
        <p14:creationId xmlns:p14="http://schemas.microsoft.com/office/powerpoint/2010/main" val="3951343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6045" y="964692"/>
            <a:ext cx="5937755"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978943" y="6238816"/>
            <a:ext cx="2065310" cy="323968"/>
          </a:xfrm>
          <a:prstGeom prst="rect">
            <a:avLst/>
          </a:prstGeom>
        </p:spPr>
        <p:txBody>
          <a:bodyPr vert="horz" lIns="91440" tIns="45720" rIns="91440" bIns="45720" rtlCol="0" anchor="ctr"/>
          <a:lstStyle>
            <a:lvl1pPr algn="r">
              <a:defRPr sz="1000">
                <a:solidFill>
                  <a:schemeClr val="tx1">
                    <a:alpha val="70000"/>
                  </a:schemeClr>
                </a:solidFill>
              </a:defRPr>
            </a:lvl1pPr>
          </a:lstStyle>
          <a:p>
            <a:r>
              <a:rPr lang="en-IN"/>
              <a:t>IIITS: IDA - M2021</a:t>
            </a:r>
          </a:p>
        </p:txBody>
      </p:sp>
      <p:sp>
        <p:nvSpPr>
          <p:cNvPr id="5" name="Footer Placeholder 4"/>
          <p:cNvSpPr>
            <a:spLocks noGrp="1"/>
          </p:cNvSpPr>
          <p:nvPr>
            <p:ph type="ftr" sz="quarter" idx="3"/>
          </p:nvPr>
        </p:nvSpPr>
        <p:spPr>
          <a:xfrm>
            <a:off x="1102239" y="6236208"/>
            <a:ext cx="4556664"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IN"/>
          </a:p>
        </p:txBody>
      </p:sp>
      <p:sp>
        <p:nvSpPr>
          <p:cNvPr id="6" name="Slide Number Placeholder 5"/>
          <p:cNvSpPr>
            <a:spLocks noGrp="1"/>
          </p:cNvSpPr>
          <p:nvPr>
            <p:ph type="sldNum" sz="quarter" idx="4"/>
          </p:nvPr>
        </p:nvSpPr>
        <p:spPr>
          <a:xfrm>
            <a:off x="8240112" y="6217920"/>
            <a:ext cx="365760" cy="365760"/>
          </a:xfrm>
          <a:prstGeom prst="ellipse">
            <a:avLst/>
          </a:prstGeom>
          <a:solidFill>
            <a:srgbClr val="1D1D1D">
              <a:alpha val="69804"/>
            </a:srgbClr>
          </a:solidFill>
        </p:spPr>
        <p:txBody>
          <a:bodyPr vert="horz" lIns="18288" tIns="45720" rIns="18288" bIns="45720" rtlCol="0" anchor="ctr">
            <a:noAutofit/>
          </a:bodyPr>
          <a:lstStyle>
            <a:lvl1pPr algn="ctr">
              <a:defRPr sz="1100" spc="0" baseline="0">
                <a:solidFill>
                  <a:srgbClr val="FFFFFF"/>
                </a:solidFill>
              </a:defRPr>
            </a:lvl1pPr>
          </a:lstStyle>
          <a:p>
            <a:fld id="{E2D238DB-7230-45D0-89A2-1890D4DEDBDF}" type="slidenum">
              <a:rPr lang="en-IN" smtClean="0"/>
              <a:pPr/>
              <a:t>‹#›</a:t>
            </a:fld>
            <a:endParaRPr lang="en-IN"/>
          </a:p>
        </p:txBody>
      </p:sp>
    </p:spTree>
    <p:extLst>
      <p:ext uri="{BB962C8B-B14F-4D97-AF65-F5344CB8AC3E}">
        <p14:creationId xmlns:p14="http://schemas.microsoft.com/office/powerpoint/2010/main" val="4053916656"/>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hdr="0" ftr="0"/>
  <p:txStyles>
    <p:titleStyle>
      <a:lvl1pPr algn="ctr" defTabSz="914400" rtl="0" eaLnBrk="1" latinLnBrk="0" hangingPunct="1">
        <a:lnSpc>
          <a:spcPct val="90000"/>
        </a:lnSpc>
        <a:spcBef>
          <a:spcPct val="0"/>
        </a:spcBef>
        <a:buNone/>
        <a:defRPr sz="26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twitter.com/execlvlsearch/status/1174714224410599424/photo/1" TargetMode="External"/><Relationship Id="rId2" Type="http://schemas.openxmlformats.org/officeDocument/2006/relationships/image" Target="../media/image15.tif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19.tiff"/><Relationship Id="rId3" Type="http://schemas.openxmlformats.org/officeDocument/2006/relationships/image" Target="../media/image18.png"/><Relationship Id="rId7" Type="http://schemas.openxmlformats.org/officeDocument/2006/relationships/image" Target="../media/image17.emf"/><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oleObject" Target="file:///D:/Profesional/Conference/ICBIM%202014/Drawing1/Drawing/~Page-1/Sheet.12" TargetMode="External"/><Relationship Id="rId5" Type="http://schemas.openxmlformats.org/officeDocument/2006/relationships/image" Target="../media/image16.emf"/><Relationship Id="rId4" Type="http://schemas.openxmlformats.org/officeDocument/2006/relationships/oleObject" Target="file:///D:/Profesional/Conference/ICBIM%202014/Drawing1/Drawing/~Page-1/Sheet.11" TargetMode="External"/><Relationship Id="rId9" Type="http://schemas.openxmlformats.org/officeDocument/2006/relationships/image" Target="../media/image20.tiff"/></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5.jpeg"/><Relationship Id="rId7" Type="http://schemas.openxmlformats.org/officeDocument/2006/relationships/image" Target="../media/image38.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hyperlink" Target="http://hbase.apache.org/" TargetMode="Externa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5576" y="1628800"/>
            <a:ext cx="7772400" cy="1109985"/>
          </a:xfrm>
        </p:spPr>
        <p:txBody>
          <a:bodyPr>
            <a:normAutofit fontScale="90000"/>
          </a:bodyPr>
          <a:lstStyle/>
          <a:p>
            <a:r>
              <a:rPr lang="en-US" dirty="0">
                <a:solidFill>
                  <a:srgbClr val="6C0000"/>
                </a:solidFill>
                <a:latin typeface="Times New Roman" pitchFamily="18" charset="0"/>
                <a:cs typeface="Times New Roman" pitchFamily="18" charset="0"/>
              </a:rPr>
              <a:t>Introduction to </a:t>
            </a:r>
            <a:br>
              <a:rPr lang="en-US" dirty="0">
                <a:solidFill>
                  <a:srgbClr val="6C0000"/>
                </a:solidFill>
                <a:latin typeface="Times New Roman" pitchFamily="18" charset="0"/>
                <a:cs typeface="Times New Roman" pitchFamily="18" charset="0"/>
              </a:rPr>
            </a:br>
            <a:r>
              <a:rPr lang="en-US" dirty="0">
                <a:solidFill>
                  <a:srgbClr val="6C0000"/>
                </a:solidFill>
                <a:latin typeface="Times New Roman" pitchFamily="18" charset="0"/>
                <a:cs typeface="Times New Roman" pitchFamily="18" charset="0"/>
              </a:rPr>
              <a:t>Data Analytics</a:t>
            </a:r>
            <a:endParaRPr lang="en-IN" dirty="0">
              <a:solidFill>
                <a:srgbClr val="002060"/>
              </a:solidFill>
              <a:latin typeface="Times New Roman" pitchFamily="18" charset="0"/>
              <a:cs typeface="Times New Roman" pitchFamily="18" charset="0"/>
            </a:endParaRPr>
          </a:p>
        </p:txBody>
      </p:sp>
      <p:sp>
        <p:nvSpPr>
          <p:cNvPr id="3" name="Subtitle 2"/>
          <p:cNvSpPr>
            <a:spLocks noGrp="1"/>
          </p:cNvSpPr>
          <p:nvPr>
            <p:ph type="subTitle" idx="1"/>
          </p:nvPr>
        </p:nvSpPr>
        <p:spPr>
          <a:xfrm>
            <a:off x="714428" y="4437112"/>
            <a:ext cx="7854696" cy="1752600"/>
          </a:xfrm>
        </p:spPr>
        <p:txBody>
          <a:bodyPr>
            <a:normAutofit/>
          </a:bodyPr>
          <a:lstStyle/>
          <a:p>
            <a:r>
              <a:rPr lang="en-US" sz="2400" b="1" dirty="0">
                <a:solidFill>
                  <a:schemeClr val="tx1"/>
                </a:solidFill>
              </a:rPr>
              <a:t>Dr. Sreeja S R</a:t>
            </a:r>
          </a:p>
          <a:p>
            <a:r>
              <a:rPr lang="en-US" sz="2000" i="1" dirty="0">
                <a:solidFill>
                  <a:schemeClr val="tx1"/>
                </a:solidFill>
              </a:rPr>
              <a:t>Assistant Professor</a:t>
            </a:r>
          </a:p>
          <a:p>
            <a:pPr lvl="0" defTabSz="449263" eaLnBrk="0" fontAlgn="base" hangingPunct="0">
              <a:spcBef>
                <a:spcPct val="0"/>
              </a:spcBef>
              <a:spcAft>
                <a:spcPct val="0"/>
              </a:spcAft>
              <a:buClrTx/>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2400" b="1" dirty="0">
                <a:solidFill>
                  <a:srgbClr val="000000"/>
                </a:solidFill>
                <a:latin typeface="Garamond" panose="02020404030301010803" pitchFamily="18" charset="0"/>
                <a:ea typeface="Noto Sans CJK SC" charset="-122"/>
              </a:rPr>
              <a:t>Indian Institute of Information Technology </a:t>
            </a:r>
          </a:p>
          <a:p>
            <a:pPr lvl="0" defTabSz="449263" eaLnBrk="0" fontAlgn="base" hangingPunct="0">
              <a:spcBef>
                <a:spcPct val="0"/>
              </a:spcBef>
              <a:spcAft>
                <a:spcPct val="0"/>
              </a:spcAft>
              <a:buClrTx/>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2400" b="1" dirty="0">
                <a:solidFill>
                  <a:srgbClr val="000000"/>
                </a:solidFill>
                <a:latin typeface="Garamond" panose="02020404030301010803" pitchFamily="18" charset="0"/>
                <a:ea typeface="Noto Sans CJK SC" charset="-122"/>
              </a:rPr>
              <a:t>IIIT Sri City </a:t>
            </a:r>
          </a:p>
        </p:txBody>
      </p:sp>
      <p:sp>
        <p:nvSpPr>
          <p:cNvPr id="4" name="Subtitle 2"/>
          <p:cNvSpPr txBox="1">
            <a:spLocks/>
          </p:cNvSpPr>
          <p:nvPr/>
        </p:nvSpPr>
        <p:spPr>
          <a:xfrm>
            <a:off x="691952" y="2996952"/>
            <a:ext cx="7854696" cy="1752600"/>
          </a:xfrm>
          <a:prstGeom prst="rect">
            <a:avLst/>
          </a:prstGeom>
        </p:spPr>
        <p:txBody>
          <a:bodyPr vert="horz" lIns="0" rIns="18288">
            <a:normAutofit/>
          </a:bodyPr>
          <a:lstStyle>
            <a:lvl1pPr marL="0" marR="45720" indent="0" algn="r" rtl="0" eaLnBrk="1" latinLnBrk="0" hangingPunct="1">
              <a:spcBef>
                <a:spcPct val="20000"/>
              </a:spcBef>
              <a:buClr>
                <a:schemeClr val="accent3"/>
              </a:buClr>
              <a:buSzPct val="95000"/>
              <a:buFont typeface="Wingdings 2"/>
              <a:buNone/>
              <a:defRPr kumimoji="0" sz="2600" kern="1200">
                <a:solidFill>
                  <a:schemeClr val="tx1"/>
                </a:solidFill>
                <a:latin typeface="+mn-lt"/>
                <a:ea typeface="+mn-ea"/>
                <a:cs typeface="+mn-cs"/>
              </a:defRPr>
            </a:lvl1pPr>
            <a:lvl2pPr marL="457200" indent="0" algn="ctr" rtl="0" eaLnBrk="1" latinLnBrk="0" hangingPunct="1">
              <a:spcBef>
                <a:spcPct val="20000"/>
              </a:spcBef>
              <a:buClr>
                <a:schemeClr val="accent1"/>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70000"/>
              <a:buFont typeface="Wingdings 2"/>
              <a:buNone/>
              <a:defRPr kumimoji="0" sz="21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65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65000"/>
              <a:buFont typeface="Wingdings 2"/>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SzPct val="80000"/>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6"/>
              </a:buClr>
              <a:buSzPct val="80000"/>
              <a:buFont typeface="Wingdings 2"/>
              <a:buNone/>
              <a:defRPr kumimoji="0" sz="1600" kern="1200" baseline="0">
                <a:solidFill>
                  <a:schemeClr val="tx1"/>
                </a:solidFill>
                <a:latin typeface="+mn-lt"/>
                <a:ea typeface="+mn-ea"/>
                <a:cs typeface="+mn-cs"/>
              </a:defRPr>
            </a:lvl7pPr>
            <a:lvl8pPr marL="3200400" indent="0" algn="ctr" rtl="0" eaLnBrk="1" latinLnBrk="0" hangingPunct="1">
              <a:spcBef>
                <a:spcPct val="20000"/>
              </a:spcBef>
              <a:buClr>
                <a:schemeClr val="tx2"/>
              </a:buClr>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algn="l"/>
            <a:r>
              <a:rPr lang="en-US" sz="2400" b="1" i="1" dirty="0">
                <a:solidFill>
                  <a:schemeClr val="tx1">
                    <a:lumMod val="65000"/>
                    <a:lumOff val="35000"/>
                  </a:schemeClr>
                </a:solidFill>
              </a:rPr>
              <a:t>Class #1</a:t>
            </a:r>
          </a:p>
          <a:p>
            <a:pPr algn="l"/>
            <a:r>
              <a:rPr lang="en-US" sz="2800" b="1" dirty="0">
                <a:solidFill>
                  <a:schemeClr val="tx1">
                    <a:lumMod val="65000"/>
                    <a:lumOff val="35000"/>
                  </a:schemeClr>
                </a:solidFill>
              </a:rPr>
              <a:t>Introduction to Data</a:t>
            </a:r>
            <a:endParaRPr lang="en-IN" sz="2800" b="1" dirty="0">
              <a:solidFill>
                <a:schemeClr val="tx1">
                  <a:lumMod val="65000"/>
                  <a:lumOff val="35000"/>
                </a:schemeClr>
              </a:solidFill>
            </a:endParaRPr>
          </a:p>
        </p:txBody>
      </p:sp>
      <p:pic>
        <p:nvPicPr>
          <p:cNvPr id="5" name="Picture 1">
            <a:extLst>
              <a:ext uri="{FF2B5EF4-FFF2-40B4-BE49-F238E27FC236}">
                <a16:creationId xmlns:a16="http://schemas.microsoft.com/office/drawing/2014/main" id="{04D23BAF-DB54-C046-9F10-D252415BD0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547663" cy="1516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8013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36680"/>
          </a:xfrm>
        </p:spPr>
        <p:txBody>
          <a:bodyPr>
            <a:noAutofit/>
          </a:bodyPr>
          <a:lstStyle/>
          <a:p>
            <a:r>
              <a:rPr lang="en-US" sz="2400" b="1" dirty="0">
                <a:solidFill>
                  <a:srgbClr val="960000"/>
                </a:solidFill>
                <a:latin typeface="Times New Roman" pitchFamily="18" charset="0"/>
                <a:cs typeface="Times New Roman" pitchFamily="18" charset="0"/>
              </a:rPr>
              <a:t>Now data is Big data!</a:t>
            </a:r>
            <a:endParaRPr lang="en-IN" sz="2400" b="1" dirty="0">
              <a:solidFill>
                <a:srgbClr val="960000"/>
              </a:solidFill>
              <a:latin typeface="Times New Roman" pitchFamily="18" charset="0"/>
              <a:cs typeface="Times New Roman" pitchFamily="18" charset="0"/>
            </a:endParaRPr>
          </a:p>
        </p:txBody>
      </p:sp>
      <p:sp>
        <p:nvSpPr>
          <p:cNvPr id="3" name="Content Placeholder 2"/>
          <p:cNvSpPr>
            <a:spLocks noGrp="1"/>
          </p:cNvSpPr>
          <p:nvPr>
            <p:ph sz="half" idx="1"/>
          </p:nvPr>
        </p:nvSpPr>
        <p:spPr>
          <a:xfrm>
            <a:off x="457200" y="1681754"/>
            <a:ext cx="8147248" cy="4434840"/>
          </a:xfrm>
        </p:spPr>
        <p:txBody>
          <a:bodyPr/>
          <a:lstStyle/>
          <a:p>
            <a:r>
              <a:rPr lang="en-US" sz="2400" dirty="0">
                <a:solidFill>
                  <a:srgbClr val="0000FF"/>
                </a:solidFill>
              </a:rPr>
              <a:t>No single standard definition!</a:t>
            </a:r>
          </a:p>
          <a:p>
            <a:endParaRPr lang="en-IN" dirty="0"/>
          </a:p>
          <a:p>
            <a:r>
              <a:rPr lang="en-IN" sz="2400" dirty="0"/>
              <a:t>‘Big-data’ is similar to ‘Small-data’, but bigger </a:t>
            </a:r>
          </a:p>
          <a:p>
            <a:pPr marL="393192" lvl="1" indent="0">
              <a:buNone/>
            </a:pPr>
            <a:r>
              <a:rPr lang="en-IN" sz="2000" dirty="0"/>
              <a:t>…but having data bigger consequently requires different approaches</a:t>
            </a:r>
          </a:p>
          <a:p>
            <a:pPr lvl="2"/>
            <a:r>
              <a:rPr lang="en-IN" sz="1800" dirty="0"/>
              <a:t>techniques, tools and architectures </a:t>
            </a:r>
            <a:endParaRPr lang="en-IN" dirty="0"/>
          </a:p>
          <a:p>
            <a:pPr marL="393192" lvl="1" indent="0">
              <a:buNone/>
            </a:pPr>
            <a:r>
              <a:rPr lang="en-IN" dirty="0"/>
              <a:t>…</a:t>
            </a:r>
            <a:r>
              <a:rPr lang="en-IN" sz="2000" dirty="0"/>
              <a:t>to solve: new problems</a:t>
            </a:r>
          </a:p>
          <a:p>
            <a:pPr marL="667512" lvl="2" indent="0">
              <a:buNone/>
            </a:pPr>
            <a:r>
              <a:rPr lang="en-IN" dirty="0"/>
              <a:t>    …and, of course, in a better way</a:t>
            </a:r>
          </a:p>
          <a:p>
            <a:endParaRPr lang="en-IN" dirty="0"/>
          </a:p>
        </p:txBody>
      </p:sp>
      <p:sp>
        <p:nvSpPr>
          <p:cNvPr id="6" name="Date Placeholder 5"/>
          <p:cNvSpPr>
            <a:spLocks noGrp="1"/>
          </p:cNvSpPr>
          <p:nvPr>
            <p:ph type="dt" sz="half" idx="10"/>
          </p:nvPr>
        </p:nvSpPr>
        <p:spPr/>
        <p:txBody>
          <a:bodyPr/>
          <a:lstStyle/>
          <a:p>
            <a:r>
              <a:rPr lang="en-IN"/>
              <a:t>IIITS: IDA - M2021</a:t>
            </a:r>
          </a:p>
        </p:txBody>
      </p:sp>
      <p:sp>
        <p:nvSpPr>
          <p:cNvPr id="5" name="Slide Number Placeholder 4"/>
          <p:cNvSpPr>
            <a:spLocks noGrp="1"/>
          </p:cNvSpPr>
          <p:nvPr>
            <p:ph type="sldNum" sz="quarter" idx="12"/>
          </p:nvPr>
        </p:nvSpPr>
        <p:spPr/>
        <p:txBody>
          <a:bodyPr/>
          <a:lstStyle/>
          <a:p>
            <a:fld id="{E2D238DB-7230-45D0-89A2-1890D4DEDBDF}" type="slidenum">
              <a:rPr lang="en-IN" smtClean="0"/>
              <a:pPr/>
              <a:t>10</a:t>
            </a:fld>
            <a:endParaRPr lang="en-IN"/>
          </a:p>
        </p:txBody>
      </p:sp>
      <p:sp>
        <p:nvSpPr>
          <p:cNvPr id="7" name="Rectangle 6"/>
          <p:cNvSpPr/>
          <p:nvPr/>
        </p:nvSpPr>
        <p:spPr>
          <a:xfrm>
            <a:off x="463189" y="5145051"/>
            <a:ext cx="7992888" cy="923330"/>
          </a:xfrm>
          <a:prstGeom prst="rect">
            <a:avLst/>
          </a:prstGeom>
        </p:spPr>
        <p:txBody>
          <a:bodyPr wrap="square">
            <a:spAutoFit/>
          </a:bodyPr>
          <a:lstStyle/>
          <a:p>
            <a:pPr algn="just"/>
            <a:r>
              <a:rPr lang="en-US" b="1" i="1" dirty="0">
                <a:solidFill>
                  <a:srgbClr val="800000"/>
                </a:solidFill>
              </a:rPr>
              <a:t>Big data</a:t>
            </a:r>
            <a:r>
              <a:rPr lang="en-US" dirty="0"/>
              <a:t> </a:t>
            </a:r>
            <a:r>
              <a:rPr lang="en-US" dirty="0">
                <a:solidFill>
                  <a:srgbClr val="2759E5"/>
                </a:solidFill>
              </a:rPr>
              <a:t>is data whose scale, diversity, and complexity require new architecture, techniques, algorithms, and </a:t>
            </a:r>
            <a:r>
              <a:rPr lang="en-US" b="1" dirty="0">
                <a:solidFill>
                  <a:srgbClr val="960000"/>
                </a:solidFill>
              </a:rPr>
              <a:t>analytics</a:t>
            </a:r>
            <a:r>
              <a:rPr lang="en-US" dirty="0">
                <a:solidFill>
                  <a:srgbClr val="2759E5"/>
                </a:solidFill>
              </a:rPr>
              <a:t> to manage it and extract value and </a:t>
            </a:r>
            <a:r>
              <a:rPr lang="en-US" dirty="0">
                <a:solidFill>
                  <a:srgbClr val="960000"/>
                </a:solidFill>
              </a:rPr>
              <a:t>hidden knowledge </a:t>
            </a:r>
            <a:r>
              <a:rPr lang="en-US" dirty="0">
                <a:solidFill>
                  <a:srgbClr val="2759E5"/>
                </a:solidFill>
              </a:rPr>
              <a:t>from it…</a:t>
            </a:r>
          </a:p>
        </p:txBody>
      </p:sp>
    </p:spTree>
    <p:extLst>
      <p:ext uri="{BB962C8B-B14F-4D97-AF65-F5344CB8AC3E}">
        <p14:creationId xmlns:p14="http://schemas.microsoft.com/office/powerpoint/2010/main" val="3628232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272" y="128024"/>
            <a:ext cx="8229600" cy="636680"/>
          </a:xfrm>
        </p:spPr>
        <p:txBody>
          <a:bodyPr>
            <a:noAutofit/>
          </a:bodyPr>
          <a:lstStyle/>
          <a:p>
            <a:r>
              <a:rPr lang="en-US" sz="2400" dirty="0">
                <a:solidFill>
                  <a:srgbClr val="960000"/>
                </a:solidFill>
                <a:latin typeface="Times New Roman" pitchFamily="18" charset="0"/>
                <a:cs typeface="Times New Roman" pitchFamily="18" charset="0"/>
              </a:rPr>
              <a:t>Characteristics of Big data: </a:t>
            </a:r>
            <a:r>
              <a:rPr lang="en-US" sz="2400" b="1" dirty="0">
                <a:solidFill>
                  <a:srgbClr val="960000"/>
                </a:solidFill>
                <a:latin typeface="Times New Roman" pitchFamily="18" charset="0"/>
                <a:cs typeface="Times New Roman" pitchFamily="18" charset="0"/>
              </a:rPr>
              <a:t>V5</a:t>
            </a:r>
            <a:r>
              <a:rPr lang="en-US" sz="2400" dirty="0">
                <a:solidFill>
                  <a:srgbClr val="960000"/>
                </a:solidFill>
                <a:latin typeface="Times New Roman" pitchFamily="18" charset="0"/>
                <a:cs typeface="Times New Roman" pitchFamily="18" charset="0"/>
              </a:rPr>
              <a:t> </a:t>
            </a:r>
            <a:endParaRPr lang="en-IN" sz="2400" dirty="0">
              <a:solidFill>
                <a:srgbClr val="960000"/>
              </a:solidFill>
              <a:latin typeface="Times New Roman" pitchFamily="18" charset="0"/>
              <a:cs typeface="Times New Roman" pitchFamily="18" charset="0"/>
            </a:endParaRPr>
          </a:p>
        </p:txBody>
      </p:sp>
      <p:sp>
        <p:nvSpPr>
          <p:cNvPr id="5" name="Date Placeholder 4"/>
          <p:cNvSpPr>
            <a:spLocks noGrp="1"/>
          </p:cNvSpPr>
          <p:nvPr>
            <p:ph type="dt" sz="half" idx="10"/>
          </p:nvPr>
        </p:nvSpPr>
        <p:spPr/>
        <p:txBody>
          <a:bodyPr/>
          <a:lstStyle/>
          <a:p>
            <a:r>
              <a:rPr lang="en-IN"/>
              <a:t>IIITS: IDA - M2021</a:t>
            </a:r>
            <a:endParaRPr lang="en-IN" dirty="0"/>
          </a:p>
        </p:txBody>
      </p:sp>
      <p:sp>
        <p:nvSpPr>
          <p:cNvPr id="4" name="Slide Number Placeholder 3"/>
          <p:cNvSpPr>
            <a:spLocks noGrp="1"/>
          </p:cNvSpPr>
          <p:nvPr>
            <p:ph type="sldNum" sz="quarter" idx="12"/>
          </p:nvPr>
        </p:nvSpPr>
        <p:spPr/>
        <p:txBody>
          <a:bodyPr/>
          <a:lstStyle/>
          <a:p>
            <a:fld id="{E2D238DB-7230-45D0-89A2-1890D4DEDBDF}" type="slidenum">
              <a:rPr lang="en-IN" smtClean="0"/>
              <a:pPr/>
              <a:t>11</a:t>
            </a:fld>
            <a:endParaRPr lang="en-IN"/>
          </a:p>
        </p:txBody>
      </p:sp>
      <p:pic>
        <p:nvPicPr>
          <p:cNvPr id="3" name="Picture 2">
            <a:extLst>
              <a:ext uri="{FF2B5EF4-FFF2-40B4-BE49-F238E27FC236}">
                <a16:creationId xmlns:a16="http://schemas.microsoft.com/office/drawing/2014/main" id="{3B91229A-80F6-9649-B2F2-4DE9EF8A920D}"/>
              </a:ext>
            </a:extLst>
          </p:cNvPr>
          <p:cNvPicPr>
            <a:picLocks noChangeAspect="1"/>
          </p:cNvPicPr>
          <p:nvPr/>
        </p:nvPicPr>
        <p:blipFill>
          <a:blip r:embed="rId2"/>
          <a:stretch>
            <a:fillRect/>
          </a:stretch>
        </p:blipFill>
        <p:spPr>
          <a:xfrm>
            <a:off x="144016" y="836712"/>
            <a:ext cx="8892480" cy="5746967"/>
          </a:xfrm>
          <a:prstGeom prst="rect">
            <a:avLst/>
          </a:prstGeom>
          <a:ln w="88900" cap="sq" cmpd="thickThin">
            <a:solidFill>
              <a:srgbClr val="000000"/>
            </a:solidFill>
            <a:prstDash val="solid"/>
            <a:miter lim="800000"/>
          </a:ln>
          <a:effectLst>
            <a:innerShdw blurRad="76200">
              <a:srgbClr val="000000"/>
            </a:innerShdw>
          </a:effectLst>
        </p:spPr>
      </p:pic>
      <p:sp>
        <p:nvSpPr>
          <p:cNvPr id="7" name="TextBox 6">
            <a:extLst>
              <a:ext uri="{FF2B5EF4-FFF2-40B4-BE49-F238E27FC236}">
                <a16:creationId xmlns:a16="http://schemas.microsoft.com/office/drawing/2014/main" id="{2420B254-64A9-2548-8B4F-144503276480}"/>
              </a:ext>
            </a:extLst>
          </p:cNvPr>
          <p:cNvSpPr txBox="1"/>
          <p:nvPr/>
        </p:nvSpPr>
        <p:spPr>
          <a:xfrm>
            <a:off x="6444208" y="6597352"/>
            <a:ext cx="2376264" cy="276999"/>
          </a:xfrm>
          <a:prstGeom prst="rect">
            <a:avLst/>
          </a:prstGeom>
          <a:noFill/>
        </p:spPr>
        <p:txBody>
          <a:bodyPr wrap="square" rtlCol="0">
            <a:spAutoFit/>
          </a:bodyPr>
          <a:lstStyle/>
          <a:p>
            <a:r>
              <a:rPr lang="en-US" sz="1200" dirty="0"/>
              <a:t>Source: </a:t>
            </a:r>
            <a:r>
              <a:rPr lang="en-US" sz="1200" dirty="0">
                <a:hlinkClick r:id="rId3"/>
              </a:rPr>
              <a:t>Twitter</a:t>
            </a:r>
            <a:endParaRPr lang="en-US" sz="1200" dirty="0"/>
          </a:p>
        </p:txBody>
      </p:sp>
    </p:spTree>
    <p:extLst>
      <p:ext uri="{BB962C8B-B14F-4D97-AF65-F5344CB8AC3E}">
        <p14:creationId xmlns:p14="http://schemas.microsoft.com/office/powerpoint/2010/main" val="2879578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36680"/>
          </a:xfrm>
        </p:spPr>
        <p:txBody>
          <a:bodyPr>
            <a:noAutofit/>
          </a:bodyPr>
          <a:lstStyle/>
          <a:p>
            <a:r>
              <a:rPr lang="en-US" sz="2400" b="1" dirty="0">
                <a:solidFill>
                  <a:srgbClr val="960000"/>
                </a:solidFill>
                <a:latin typeface="Times New Roman" pitchFamily="18" charset="0"/>
                <a:cs typeface="Times New Roman" pitchFamily="18" charset="0"/>
              </a:rPr>
              <a:t>5V</a:t>
            </a:r>
            <a:r>
              <a:rPr lang="en-US" sz="2400" dirty="0">
                <a:solidFill>
                  <a:srgbClr val="960000"/>
                </a:solidFill>
                <a:latin typeface="Times New Roman" pitchFamily="18" charset="0"/>
                <a:cs typeface="Times New Roman" pitchFamily="18" charset="0"/>
              </a:rPr>
              <a:t> </a:t>
            </a:r>
            <a:r>
              <a:rPr lang="en-US" sz="2400" b="1" dirty="0">
                <a:solidFill>
                  <a:srgbClr val="960000"/>
                </a:solidFill>
                <a:latin typeface="Times New Roman" pitchFamily="18" charset="0"/>
                <a:cs typeface="Times New Roman" pitchFamily="18" charset="0"/>
              </a:rPr>
              <a:t>: </a:t>
            </a:r>
            <a:r>
              <a:rPr lang="en-US" sz="2400" dirty="0">
                <a:solidFill>
                  <a:srgbClr val="960000"/>
                </a:solidFill>
                <a:latin typeface="Times New Roman" pitchFamily="18" charset="0"/>
                <a:cs typeface="Times New Roman" pitchFamily="18" charset="0"/>
              </a:rPr>
              <a:t>V for Volume</a:t>
            </a:r>
            <a:endParaRPr lang="en-IN" sz="2400" dirty="0">
              <a:solidFill>
                <a:srgbClr val="960000"/>
              </a:solidFill>
              <a:latin typeface="Times New Roman" pitchFamily="18" charset="0"/>
              <a:cs typeface="Times New Roman" pitchFamily="18" charset="0"/>
            </a:endParaRPr>
          </a:p>
        </p:txBody>
      </p:sp>
      <p:sp>
        <p:nvSpPr>
          <p:cNvPr id="12" name="Content Placeholder 4"/>
          <p:cNvSpPr>
            <a:spLocks noGrp="1"/>
          </p:cNvSpPr>
          <p:nvPr>
            <p:ph sz="half" idx="1"/>
          </p:nvPr>
        </p:nvSpPr>
        <p:spPr>
          <a:xfrm>
            <a:off x="569403" y="1628800"/>
            <a:ext cx="4038600" cy="3453131"/>
          </a:xfrm>
        </p:spPr>
        <p:txBody>
          <a:bodyPr>
            <a:normAutofit/>
          </a:bodyPr>
          <a:lstStyle/>
          <a:p>
            <a:r>
              <a:rPr lang="en-US" sz="2000" dirty="0"/>
              <a:t>Volume of data, which needs to be processed is increasing rapidly</a:t>
            </a:r>
          </a:p>
          <a:p>
            <a:pPr lvl="1"/>
            <a:r>
              <a:rPr lang="en-US" sz="1800" dirty="0"/>
              <a:t>More storage capacity</a:t>
            </a:r>
          </a:p>
          <a:p>
            <a:pPr lvl="1"/>
            <a:r>
              <a:rPr lang="en-US" sz="1800" dirty="0"/>
              <a:t>More computation</a:t>
            </a:r>
          </a:p>
          <a:p>
            <a:pPr lvl="1"/>
            <a:r>
              <a:rPr lang="en-US" sz="1800" dirty="0"/>
              <a:t>More tools and techniques</a:t>
            </a:r>
          </a:p>
          <a:p>
            <a:endParaRPr lang="en-IN" dirty="0"/>
          </a:p>
        </p:txBody>
      </p:sp>
      <p:sp>
        <p:nvSpPr>
          <p:cNvPr id="9" name="Date Placeholder 8"/>
          <p:cNvSpPr>
            <a:spLocks noGrp="1"/>
          </p:cNvSpPr>
          <p:nvPr>
            <p:ph type="dt" sz="half" idx="10"/>
          </p:nvPr>
        </p:nvSpPr>
        <p:spPr/>
        <p:txBody>
          <a:bodyPr/>
          <a:lstStyle/>
          <a:p>
            <a:r>
              <a:rPr lang="en-IN"/>
              <a:t>IIITS: IDA - M2021</a:t>
            </a:r>
          </a:p>
        </p:txBody>
      </p:sp>
      <p:sp>
        <p:nvSpPr>
          <p:cNvPr id="8" name="Slide Number Placeholder 7"/>
          <p:cNvSpPr>
            <a:spLocks noGrp="1"/>
          </p:cNvSpPr>
          <p:nvPr>
            <p:ph type="sldNum" sz="quarter" idx="12"/>
          </p:nvPr>
        </p:nvSpPr>
        <p:spPr/>
        <p:txBody>
          <a:bodyPr/>
          <a:lstStyle/>
          <a:p>
            <a:fld id="{E2D238DB-7230-45D0-89A2-1890D4DEDBDF}" type="slidenum">
              <a:rPr lang="en-IN" smtClean="0"/>
              <a:pPr/>
              <a:t>12</a:t>
            </a:fld>
            <a:endParaRPr lang="en-IN"/>
          </a:p>
        </p:txBody>
      </p:sp>
      <p:grpSp>
        <p:nvGrpSpPr>
          <p:cNvPr id="6" name="Group 5">
            <a:extLst>
              <a:ext uri="{FF2B5EF4-FFF2-40B4-BE49-F238E27FC236}">
                <a16:creationId xmlns:a16="http://schemas.microsoft.com/office/drawing/2014/main" id="{4C95C447-7E65-A943-99D1-815863D86D7A}"/>
              </a:ext>
            </a:extLst>
          </p:cNvPr>
          <p:cNvGrpSpPr/>
          <p:nvPr/>
        </p:nvGrpSpPr>
        <p:grpSpPr>
          <a:xfrm>
            <a:off x="3068630" y="4005064"/>
            <a:ext cx="2808313" cy="1641023"/>
            <a:chOff x="4608003" y="3876209"/>
            <a:chExt cx="2808313" cy="1641023"/>
          </a:xfrm>
        </p:grpSpPr>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8003" y="3876209"/>
              <a:ext cx="2808313" cy="16410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Object 2"/>
            <p:cNvGraphicFramePr>
              <a:graphicFrameLocks noChangeAspect="1"/>
            </p:cNvGraphicFramePr>
            <p:nvPr>
              <p:extLst>
                <p:ext uri="{D42A27DB-BD31-4B8C-83A1-F6EECF244321}">
                  <p14:modId xmlns:p14="http://schemas.microsoft.com/office/powerpoint/2010/main" val="3956517283"/>
                </p:ext>
              </p:extLst>
            </p:nvPr>
          </p:nvGraphicFramePr>
          <p:xfrm>
            <a:off x="5477909" y="4696720"/>
            <a:ext cx="1831975" cy="268287"/>
          </p:xfrm>
          <a:graphic>
            <a:graphicData uri="http://schemas.openxmlformats.org/presentationml/2006/ole">
              <mc:AlternateContent xmlns:mc="http://schemas.openxmlformats.org/markup-compatibility/2006">
                <mc:Choice xmlns:v="urn:schemas-microsoft-com:vml" Requires="v">
                  <p:oleObj spid="_x0000_s5335" name="Visio" r:id="rId4" imgW="1832312" imgH="268920" progId="Visio.Drawing.11">
                    <p:link updateAutomatic="1"/>
                  </p:oleObj>
                </mc:Choice>
                <mc:Fallback>
                  <p:oleObj name="Visio" r:id="rId4" imgW="1832312" imgH="268920" progId="Visio.Drawing.11">
                    <p:link updateAutomatic="1"/>
                    <p:pic>
                      <p:nvPicPr>
                        <p:cNvPr id="0" name=""/>
                        <p:cNvPicPr/>
                        <p:nvPr/>
                      </p:nvPicPr>
                      <p:blipFill>
                        <a:blip r:embed="rId5"/>
                        <a:stretch>
                          <a:fillRect/>
                        </a:stretch>
                      </p:blipFill>
                      <p:spPr>
                        <a:xfrm>
                          <a:off x="5477909" y="4696720"/>
                          <a:ext cx="1831975" cy="268287"/>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2602591940"/>
                </p:ext>
              </p:extLst>
            </p:nvPr>
          </p:nvGraphicFramePr>
          <p:xfrm>
            <a:off x="5391070" y="4940523"/>
            <a:ext cx="1892300" cy="268287"/>
          </p:xfrm>
          <a:graphic>
            <a:graphicData uri="http://schemas.openxmlformats.org/presentationml/2006/ole">
              <mc:AlternateContent xmlns:mc="http://schemas.openxmlformats.org/markup-compatibility/2006">
                <mc:Choice xmlns:v="urn:schemas-microsoft-com:vml" Requires="v">
                  <p:oleObj spid="_x0000_s5336" name="Visio" r:id="rId6" imgW="1893092" imgH="268920" progId="Visio.Drawing.11">
                    <p:link updateAutomatic="1"/>
                  </p:oleObj>
                </mc:Choice>
                <mc:Fallback>
                  <p:oleObj name="Visio" r:id="rId6" imgW="1893092" imgH="268920" progId="Visio.Drawing.11">
                    <p:link updateAutomatic="1"/>
                    <p:pic>
                      <p:nvPicPr>
                        <p:cNvPr id="0" name=""/>
                        <p:cNvPicPr/>
                        <p:nvPr/>
                      </p:nvPicPr>
                      <p:blipFill>
                        <a:blip r:embed="rId7"/>
                        <a:stretch>
                          <a:fillRect/>
                        </a:stretch>
                      </p:blipFill>
                      <p:spPr>
                        <a:xfrm>
                          <a:off x="5391070" y="4940523"/>
                          <a:ext cx="1892300" cy="268287"/>
                        </a:xfrm>
                        <a:prstGeom prst="rect">
                          <a:avLst/>
                        </a:prstGeom>
                      </p:spPr>
                    </p:pic>
                  </p:oleObj>
                </mc:Fallback>
              </mc:AlternateContent>
            </a:graphicData>
          </a:graphic>
        </p:graphicFrame>
      </p:grpSp>
      <p:pic>
        <p:nvPicPr>
          <p:cNvPr id="5" name="Picture 4">
            <a:extLst>
              <a:ext uri="{FF2B5EF4-FFF2-40B4-BE49-F238E27FC236}">
                <a16:creationId xmlns:a16="http://schemas.microsoft.com/office/drawing/2014/main" id="{8A57FB96-2F1C-9349-87BB-F37EF8F6E284}"/>
              </a:ext>
            </a:extLst>
          </p:cNvPr>
          <p:cNvPicPr>
            <a:picLocks noChangeAspect="1"/>
          </p:cNvPicPr>
          <p:nvPr/>
        </p:nvPicPr>
        <p:blipFill>
          <a:blip r:embed="rId8"/>
          <a:stretch>
            <a:fillRect/>
          </a:stretch>
        </p:blipFill>
        <p:spPr>
          <a:xfrm>
            <a:off x="4610546" y="1434666"/>
            <a:ext cx="4147832" cy="2476500"/>
          </a:xfrm>
          <a:prstGeom prst="rect">
            <a:avLst/>
          </a:prstGeom>
        </p:spPr>
      </p:pic>
      <p:pic>
        <p:nvPicPr>
          <p:cNvPr id="7" name="Picture 6">
            <a:extLst>
              <a:ext uri="{FF2B5EF4-FFF2-40B4-BE49-F238E27FC236}">
                <a16:creationId xmlns:a16="http://schemas.microsoft.com/office/drawing/2014/main" id="{98063EC7-71FB-A746-B734-7E50413B3AED}"/>
              </a:ext>
            </a:extLst>
          </p:cNvPr>
          <p:cNvPicPr>
            <a:picLocks noChangeAspect="1"/>
          </p:cNvPicPr>
          <p:nvPr/>
        </p:nvPicPr>
        <p:blipFill>
          <a:blip r:embed="rId9"/>
          <a:stretch>
            <a:fillRect/>
          </a:stretch>
        </p:blipFill>
        <p:spPr>
          <a:xfrm>
            <a:off x="173963" y="4530700"/>
            <a:ext cx="2820116" cy="2230773"/>
          </a:xfrm>
          <a:prstGeom prst="rect">
            <a:avLst/>
          </a:prstGeom>
        </p:spPr>
      </p:pic>
    </p:spTree>
    <p:extLst>
      <p:ext uri="{BB962C8B-B14F-4D97-AF65-F5344CB8AC3E}">
        <p14:creationId xmlns:p14="http://schemas.microsoft.com/office/powerpoint/2010/main" val="1220239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80696"/>
          </a:xfrm>
        </p:spPr>
        <p:txBody>
          <a:bodyPr>
            <a:noAutofit/>
          </a:bodyPr>
          <a:lstStyle/>
          <a:p>
            <a:r>
              <a:rPr lang="en-US" sz="2400" b="1" dirty="0">
                <a:solidFill>
                  <a:srgbClr val="960000"/>
                </a:solidFill>
                <a:latin typeface="Times New Roman" pitchFamily="18" charset="0"/>
                <a:cs typeface="Times New Roman" pitchFamily="18" charset="0"/>
              </a:rPr>
              <a:t>5V:</a:t>
            </a:r>
            <a:r>
              <a:rPr lang="en-US" sz="2400" b="1" dirty="0"/>
              <a:t> </a:t>
            </a:r>
            <a:r>
              <a:rPr lang="en-US" sz="2400" dirty="0">
                <a:solidFill>
                  <a:srgbClr val="960000"/>
                </a:solidFill>
                <a:latin typeface="Times New Roman" pitchFamily="18" charset="0"/>
                <a:cs typeface="Times New Roman" pitchFamily="18" charset="0"/>
              </a:rPr>
              <a:t>V for Variety</a:t>
            </a:r>
            <a:endParaRPr lang="en-IN" sz="2400" dirty="0">
              <a:solidFill>
                <a:srgbClr val="960000"/>
              </a:solidFill>
              <a:latin typeface="Times New Roman" pitchFamily="18" charset="0"/>
              <a:cs typeface="Times New Roman" pitchFamily="18" charset="0"/>
            </a:endParaRPr>
          </a:p>
        </p:txBody>
      </p:sp>
      <p:sp>
        <p:nvSpPr>
          <p:cNvPr id="5" name="Content Placeholder 4"/>
          <p:cNvSpPr>
            <a:spLocks noGrp="1"/>
          </p:cNvSpPr>
          <p:nvPr>
            <p:ph sz="half" idx="1"/>
          </p:nvPr>
        </p:nvSpPr>
        <p:spPr>
          <a:xfrm>
            <a:off x="457200" y="1920085"/>
            <a:ext cx="4038600" cy="3453131"/>
          </a:xfrm>
        </p:spPr>
        <p:txBody>
          <a:bodyPr>
            <a:normAutofit fontScale="92500" lnSpcReduction="10000"/>
          </a:bodyPr>
          <a:lstStyle/>
          <a:p>
            <a:r>
              <a:rPr lang="en-US" sz="2000" dirty="0"/>
              <a:t>Various formats, types, and structures</a:t>
            </a:r>
          </a:p>
          <a:p>
            <a:pPr lvl="1"/>
            <a:r>
              <a:rPr lang="en-US" sz="1800" dirty="0"/>
              <a:t>Text, numerical, images, audio, video, sequences, time series, social media data, multi-dimensional arrays, etc…</a:t>
            </a:r>
          </a:p>
          <a:p>
            <a:pPr lvl="8"/>
            <a:endParaRPr lang="en-US" sz="800" dirty="0"/>
          </a:p>
          <a:p>
            <a:r>
              <a:rPr lang="en-US" sz="2000" dirty="0"/>
              <a:t>Static data vs. streaming data  </a:t>
            </a:r>
          </a:p>
          <a:p>
            <a:pPr lvl="8"/>
            <a:endParaRPr lang="en-US" sz="800" dirty="0"/>
          </a:p>
          <a:p>
            <a:r>
              <a:rPr lang="en-US" sz="2000" dirty="0"/>
              <a:t>A single application can be generating/collecting many types of data  </a:t>
            </a:r>
          </a:p>
          <a:p>
            <a:endParaRPr lang="en-IN" dirty="0"/>
          </a:p>
        </p:txBody>
      </p:sp>
      <p:pic>
        <p:nvPicPr>
          <p:cNvPr id="12" name="Content Placeholder 11"/>
          <p:cNvPicPr>
            <a:picLocks noGrp="1" noChangeAspect="1"/>
          </p:cNvPicPr>
          <p:nvPr>
            <p:ph sz="half" idx="2"/>
          </p:nvPr>
        </p:nvPicPr>
        <p:blipFill>
          <a:blip r:embed="rId2"/>
          <a:stretch>
            <a:fillRect/>
          </a:stretch>
        </p:blipFill>
        <p:spPr>
          <a:xfrm>
            <a:off x="5220072" y="2068867"/>
            <a:ext cx="1219944" cy="914958"/>
          </a:xfrm>
          <a:prstGeom prst="rect">
            <a:avLst/>
          </a:prstGeom>
        </p:spPr>
      </p:pic>
      <p:sp>
        <p:nvSpPr>
          <p:cNvPr id="6" name="Date Placeholder 5"/>
          <p:cNvSpPr>
            <a:spLocks noGrp="1"/>
          </p:cNvSpPr>
          <p:nvPr>
            <p:ph type="dt" sz="half" idx="10"/>
          </p:nvPr>
        </p:nvSpPr>
        <p:spPr/>
        <p:txBody>
          <a:bodyPr/>
          <a:lstStyle/>
          <a:p>
            <a:r>
              <a:rPr lang="en-IN"/>
              <a:t>IIITS: IDA - M2021</a:t>
            </a:r>
          </a:p>
        </p:txBody>
      </p:sp>
      <p:sp>
        <p:nvSpPr>
          <p:cNvPr id="4" name="Slide Number Placeholder 3"/>
          <p:cNvSpPr>
            <a:spLocks noGrp="1"/>
          </p:cNvSpPr>
          <p:nvPr>
            <p:ph type="sldNum" sz="quarter" idx="12"/>
          </p:nvPr>
        </p:nvSpPr>
        <p:spPr/>
        <p:txBody>
          <a:bodyPr/>
          <a:lstStyle/>
          <a:p>
            <a:fld id="{E2D238DB-7230-45D0-89A2-1890D4DEDBDF}" type="slidenum">
              <a:rPr lang="en-IN" smtClean="0"/>
              <a:pPr/>
              <a:t>13</a:t>
            </a:fld>
            <a:endParaRPr lang="en-IN"/>
          </a:p>
        </p:txBody>
      </p:sp>
      <p:pic>
        <p:nvPicPr>
          <p:cNvPr id="13" name="Picture 12"/>
          <p:cNvPicPr>
            <a:picLocks noChangeAspect="1"/>
          </p:cNvPicPr>
          <p:nvPr/>
        </p:nvPicPr>
        <p:blipFill>
          <a:blip r:embed="rId3"/>
          <a:stretch>
            <a:fillRect/>
          </a:stretch>
        </p:blipFill>
        <p:spPr>
          <a:xfrm>
            <a:off x="7020272" y="1884667"/>
            <a:ext cx="1127257" cy="1123499"/>
          </a:xfrm>
          <a:prstGeom prst="rect">
            <a:avLst/>
          </a:prstGeom>
        </p:spPr>
      </p:pic>
      <p:pic>
        <p:nvPicPr>
          <p:cNvPr id="14" name="Picture 13"/>
          <p:cNvPicPr>
            <a:picLocks noChangeAspect="1"/>
          </p:cNvPicPr>
          <p:nvPr/>
        </p:nvPicPr>
        <p:blipFill>
          <a:blip r:embed="rId4"/>
          <a:stretch>
            <a:fillRect/>
          </a:stretch>
        </p:blipFill>
        <p:spPr>
          <a:xfrm>
            <a:off x="5148064" y="3284984"/>
            <a:ext cx="1589510" cy="1204473"/>
          </a:xfrm>
          <a:prstGeom prst="rect">
            <a:avLst/>
          </a:prstGeom>
        </p:spPr>
      </p:pic>
      <p:pic>
        <p:nvPicPr>
          <p:cNvPr id="16" name="Picture 15"/>
          <p:cNvPicPr>
            <a:picLocks noChangeAspect="1"/>
          </p:cNvPicPr>
          <p:nvPr/>
        </p:nvPicPr>
        <p:blipFill>
          <a:blip r:embed="rId5"/>
          <a:stretch>
            <a:fillRect/>
          </a:stretch>
        </p:blipFill>
        <p:spPr>
          <a:xfrm>
            <a:off x="7092280" y="3437120"/>
            <a:ext cx="1175797" cy="900200"/>
          </a:xfrm>
          <a:prstGeom prst="rect">
            <a:avLst/>
          </a:prstGeom>
        </p:spPr>
      </p:pic>
      <p:pic>
        <p:nvPicPr>
          <p:cNvPr id="17" name="Picture 16"/>
          <p:cNvPicPr>
            <a:picLocks noChangeAspect="1"/>
          </p:cNvPicPr>
          <p:nvPr/>
        </p:nvPicPr>
        <p:blipFill>
          <a:blip r:embed="rId6"/>
          <a:stretch>
            <a:fillRect/>
          </a:stretch>
        </p:blipFill>
        <p:spPr>
          <a:xfrm>
            <a:off x="5314291" y="4616977"/>
            <a:ext cx="1527524" cy="1234326"/>
          </a:xfrm>
          <a:prstGeom prst="rect">
            <a:avLst/>
          </a:prstGeom>
        </p:spPr>
      </p:pic>
      <p:pic>
        <p:nvPicPr>
          <p:cNvPr id="18" name="Picture 17"/>
          <p:cNvPicPr>
            <a:picLocks noChangeAspect="1"/>
          </p:cNvPicPr>
          <p:nvPr/>
        </p:nvPicPr>
        <p:blipFill>
          <a:blip r:embed="rId7"/>
          <a:stretch>
            <a:fillRect/>
          </a:stretch>
        </p:blipFill>
        <p:spPr>
          <a:xfrm>
            <a:off x="6948264" y="4511618"/>
            <a:ext cx="1791729" cy="1057446"/>
          </a:xfrm>
          <a:prstGeom prst="rect">
            <a:avLst/>
          </a:prstGeom>
        </p:spPr>
      </p:pic>
      <p:sp>
        <p:nvSpPr>
          <p:cNvPr id="19" name="Rectangle 18"/>
          <p:cNvSpPr/>
          <p:nvPr/>
        </p:nvSpPr>
        <p:spPr>
          <a:xfrm>
            <a:off x="635017" y="5378635"/>
            <a:ext cx="4416252" cy="731263"/>
          </a:xfrm>
          <a:prstGeom prst="rect">
            <a:avLst/>
          </a:prstGeom>
          <a:solidFill>
            <a:srgbClr val="FDFFC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FF"/>
                </a:solidFill>
              </a:rPr>
              <a:t>To extract knowledge</a:t>
            </a:r>
            <a:r>
              <a:rPr lang="en-US" dirty="0">
                <a:solidFill>
                  <a:srgbClr val="0000FF"/>
                </a:solidFill>
                <a:sym typeface="Wingdings"/>
              </a:rPr>
              <a:t> all these types of data need to be linked together</a:t>
            </a:r>
            <a:endParaRPr lang="en-US" dirty="0">
              <a:solidFill>
                <a:srgbClr val="0000FF"/>
              </a:solidFill>
            </a:endParaRPr>
          </a:p>
        </p:txBody>
      </p:sp>
    </p:spTree>
    <p:extLst>
      <p:ext uri="{BB962C8B-B14F-4D97-AF65-F5344CB8AC3E}">
        <p14:creationId xmlns:p14="http://schemas.microsoft.com/office/powerpoint/2010/main" val="47229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checkerboard(across)">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80696"/>
          </a:xfrm>
        </p:spPr>
        <p:txBody>
          <a:bodyPr>
            <a:noAutofit/>
          </a:bodyPr>
          <a:lstStyle/>
          <a:p>
            <a:r>
              <a:rPr lang="en-US" sz="2400" b="1" dirty="0">
                <a:solidFill>
                  <a:srgbClr val="960000"/>
                </a:solidFill>
                <a:latin typeface="Times New Roman" pitchFamily="18" charset="0"/>
                <a:cs typeface="Times New Roman" pitchFamily="18" charset="0"/>
              </a:rPr>
              <a:t>5V:</a:t>
            </a:r>
            <a:r>
              <a:rPr lang="en-US" sz="2400" b="1" dirty="0"/>
              <a:t> </a:t>
            </a:r>
            <a:r>
              <a:rPr lang="en-US" sz="2400" dirty="0">
                <a:solidFill>
                  <a:srgbClr val="960000"/>
                </a:solidFill>
                <a:latin typeface="Times New Roman" pitchFamily="18" charset="0"/>
                <a:cs typeface="Times New Roman" pitchFamily="18" charset="0"/>
              </a:rPr>
              <a:t>V for Velocity</a:t>
            </a:r>
            <a:endParaRPr lang="en-IN" sz="2400" dirty="0">
              <a:solidFill>
                <a:srgbClr val="960000"/>
              </a:solidFill>
              <a:latin typeface="Times New Roman" pitchFamily="18" charset="0"/>
              <a:cs typeface="Times New Roman" pitchFamily="18" charset="0"/>
            </a:endParaRPr>
          </a:p>
        </p:txBody>
      </p:sp>
      <p:sp>
        <p:nvSpPr>
          <p:cNvPr id="5" name="Content Placeholder 4"/>
          <p:cNvSpPr>
            <a:spLocks noGrp="1"/>
          </p:cNvSpPr>
          <p:nvPr>
            <p:ph sz="half" idx="1"/>
          </p:nvPr>
        </p:nvSpPr>
        <p:spPr>
          <a:xfrm>
            <a:off x="457200" y="1920085"/>
            <a:ext cx="5194920" cy="4317227"/>
          </a:xfrm>
        </p:spPr>
        <p:txBody>
          <a:bodyPr>
            <a:normAutofit fontScale="92500" lnSpcReduction="10000"/>
          </a:bodyPr>
          <a:lstStyle/>
          <a:p>
            <a:r>
              <a:rPr lang="en-US" sz="2000" dirty="0">
                <a:latin typeface="Times New Roman" pitchFamily="18" charset="0"/>
                <a:cs typeface="Times New Roman" pitchFamily="18" charset="0"/>
              </a:rPr>
              <a:t>Data is being generated fast and need to be processed fast</a:t>
            </a:r>
          </a:p>
          <a:p>
            <a:pPr lvl="1"/>
            <a:r>
              <a:rPr lang="en-US" sz="1800" dirty="0">
                <a:latin typeface="Times New Roman" pitchFamily="18" charset="0"/>
                <a:cs typeface="Times New Roman" pitchFamily="18" charset="0"/>
              </a:rPr>
              <a:t>For time-sensitive processes such as catching fraud, big data must be used as it streams into your enterprise in order to maximize its value</a:t>
            </a:r>
          </a:p>
          <a:p>
            <a:pPr lvl="6"/>
            <a:endParaRPr lang="en-US" sz="1000" dirty="0">
              <a:latin typeface="Times New Roman" pitchFamily="18" charset="0"/>
              <a:cs typeface="Times New Roman" pitchFamily="18" charset="0"/>
            </a:endParaRPr>
          </a:p>
          <a:p>
            <a:pPr lvl="1"/>
            <a:r>
              <a:rPr lang="en-US" sz="1800" dirty="0">
                <a:latin typeface="Times New Roman" pitchFamily="18" charset="0"/>
                <a:cs typeface="Times New Roman" pitchFamily="18" charset="0"/>
              </a:rPr>
              <a:t>Scrutinize 5 million trade events created each day to identify potential fraud</a:t>
            </a:r>
          </a:p>
          <a:p>
            <a:pPr lvl="8"/>
            <a:endParaRPr lang="en-US" sz="800" dirty="0">
              <a:latin typeface="Times New Roman" pitchFamily="18" charset="0"/>
              <a:cs typeface="Times New Roman" pitchFamily="18" charset="0"/>
            </a:endParaRPr>
          </a:p>
          <a:p>
            <a:pPr lvl="1"/>
            <a:r>
              <a:rPr lang="en-US" sz="1800" dirty="0">
                <a:latin typeface="Times New Roman" pitchFamily="18" charset="0"/>
                <a:cs typeface="Times New Roman" pitchFamily="18" charset="0"/>
              </a:rPr>
              <a:t>Analyze 500 million daily call detail records in real-time to predict customer churn faster  </a:t>
            </a:r>
          </a:p>
          <a:p>
            <a:pPr lvl="8"/>
            <a:endParaRPr lang="en-US" sz="800" dirty="0">
              <a:latin typeface="Times New Roman" pitchFamily="18" charset="0"/>
              <a:cs typeface="Times New Roman" pitchFamily="18" charset="0"/>
            </a:endParaRPr>
          </a:p>
          <a:p>
            <a:r>
              <a:rPr lang="en-US" sz="2000" dirty="0">
                <a:latin typeface="Times New Roman" pitchFamily="18" charset="0"/>
                <a:cs typeface="Times New Roman" pitchFamily="18" charset="0"/>
              </a:rPr>
              <a:t>Sometimes, 2 minutes is too late!  </a:t>
            </a:r>
          </a:p>
          <a:p>
            <a:pPr lvl="1"/>
            <a:r>
              <a:rPr lang="en-US" sz="1800" dirty="0">
                <a:solidFill>
                  <a:srgbClr val="960000"/>
                </a:solidFill>
                <a:latin typeface="Times New Roman" pitchFamily="18" charset="0"/>
                <a:cs typeface="Times New Roman" pitchFamily="18" charset="0"/>
              </a:rPr>
              <a:t>The latest we have heard is 10 ns (</a:t>
            </a:r>
            <a:r>
              <a:rPr lang="en-US" sz="1800" dirty="0" err="1">
                <a:solidFill>
                  <a:srgbClr val="960000"/>
                </a:solidFill>
                <a:latin typeface="Times New Roman" pitchFamily="18" charset="0"/>
                <a:cs typeface="Times New Roman" pitchFamily="18" charset="0"/>
              </a:rPr>
              <a:t>nano</a:t>
            </a:r>
            <a:r>
              <a:rPr lang="en-US" sz="1800" dirty="0">
                <a:solidFill>
                  <a:srgbClr val="960000"/>
                </a:solidFill>
                <a:latin typeface="Times New Roman" pitchFamily="18" charset="0"/>
                <a:cs typeface="Times New Roman" pitchFamily="18" charset="0"/>
              </a:rPr>
              <a:t> seconds) delay is too much  </a:t>
            </a:r>
          </a:p>
          <a:p>
            <a:endParaRPr lang="en-IN" dirty="0"/>
          </a:p>
        </p:txBody>
      </p:sp>
      <p:sp>
        <p:nvSpPr>
          <p:cNvPr id="6" name="Date Placeholder 5"/>
          <p:cNvSpPr>
            <a:spLocks noGrp="1"/>
          </p:cNvSpPr>
          <p:nvPr>
            <p:ph type="dt" sz="half" idx="10"/>
          </p:nvPr>
        </p:nvSpPr>
        <p:spPr/>
        <p:txBody>
          <a:bodyPr/>
          <a:lstStyle/>
          <a:p>
            <a:r>
              <a:rPr lang="en-IN"/>
              <a:t>IIITS: IDA - M2021</a:t>
            </a:r>
          </a:p>
        </p:txBody>
      </p:sp>
      <p:sp>
        <p:nvSpPr>
          <p:cNvPr id="4" name="Slide Number Placeholder 3"/>
          <p:cNvSpPr>
            <a:spLocks noGrp="1"/>
          </p:cNvSpPr>
          <p:nvPr>
            <p:ph type="sldNum" sz="quarter" idx="12"/>
          </p:nvPr>
        </p:nvSpPr>
        <p:spPr/>
        <p:txBody>
          <a:bodyPr/>
          <a:lstStyle/>
          <a:p>
            <a:fld id="{E2D238DB-7230-45D0-89A2-1890D4DEDBDF}" type="slidenum">
              <a:rPr lang="en-IN" smtClean="0"/>
              <a:pPr/>
              <a:t>14</a:t>
            </a:fld>
            <a:endParaRPr lang="en-IN"/>
          </a:p>
        </p:txBody>
      </p:sp>
      <p:pic>
        <p:nvPicPr>
          <p:cNvPr id="15" name="Picture 14"/>
          <p:cNvPicPr>
            <a:picLocks noChangeAspect="1"/>
          </p:cNvPicPr>
          <p:nvPr/>
        </p:nvPicPr>
        <p:blipFill>
          <a:blip r:embed="rId2"/>
          <a:stretch>
            <a:fillRect/>
          </a:stretch>
        </p:blipFill>
        <p:spPr>
          <a:xfrm>
            <a:off x="6024351" y="2348879"/>
            <a:ext cx="2662449" cy="2919327"/>
          </a:xfrm>
          <a:prstGeom prst="rect">
            <a:avLst/>
          </a:prstGeom>
        </p:spPr>
      </p:pic>
    </p:spTree>
    <p:extLst>
      <p:ext uri="{BB962C8B-B14F-4D97-AF65-F5344CB8AC3E}">
        <p14:creationId xmlns:p14="http://schemas.microsoft.com/office/powerpoint/2010/main" val="380533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204" y="188640"/>
            <a:ext cx="8229600" cy="780696"/>
          </a:xfrm>
        </p:spPr>
        <p:txBody>
          <a:bodyPr>
            <a:noAutofit/>
          </a:bodyPr>
          <a:lstStyle/>
          <a:p>
            <a:r>
              <a:rPr lang="en-US" sz="2400" b="1" dirty="0">
                <a:solidFill>
                  <a:srgbClr val="960000"/>
                </a:solidFill>
                <a:latin typeface="Times New Roman" pitchFamily="18" charset="0"/>
                <a:cs typeface="Times New Roman" pitchFamily="18" charset="0"/>
              </a:rPr>
              <a:t>5V:</a:t>
            </a:r>
            <a:r>
              <a:rPr lang="en-US" sz="2400" b="1" dirty="0"/>
              <a:t> </a:t>
            </a:r>
            <a:r>
              <a:rPr lang="en-US" sz="2400" dirty="0">
                <a:solidFill>
                  <a:srgbClr val="960000"/>
                </a:solidFill>
                <a:latin typeface="Times New Roman" pitchFamily="18" charset="0"/>
                <a:cs typeface="Times New Roman" pitchFamily="18" charset="0"/>
              </a:rPr>
              <a:t>V for Veracity</a:t>
            </a:r>
            <a:endParaRPr lang="en-IN" sz="2400" dirty="0">
              <a:solidFill>
                <a:srgbClr val="960000"/>
              </a:solidFill>
              <a:latin typeface="Times New Roman" pitchFamily="18" charset="0"/>
              <a:cs typeface="Times New Roman" pitchFamily="18" charset="0"/>
            </a:endParaRPr>
          </a:p>
        </p:txBody>
      </p:sp>
      <p:sp>
        <p:nvSpPr>
          <p:cNvPr id="6" name="Date Placeholder 5"/>
          <p:cNvSpPr>
            <a:spLocks noGrp="1"/>
          </p:cNvSpPr>
          <p:nvPr>
            <p:ph type="dt" sz="half" idx="10"/>
          </p:nvPr>
        </p:nvSpPr>
        <p:spPr/>
        <p:txBody>
          <a:bodyPr/>
          <a:lstStyle/>
          <a:p>
            <a:r>
              <a:rPr lang="en-IN"/>
              <a:t>IIITS: IDA - M2021</a:t>
            </a:r>
          </a:p>
        </p:txBody>
      </p:sp>
      <p:sp>
        <p:nvSpPr>
          <p:cNvPr id="4" name="Slide Number Placeholder 3"/>
          <p:cNvSpPr>
            <a:spLocks noGrp="1"/>
          </p:cNvSpPr>
          <p:nvPr>
            <p:ph type="sldNum" sz="quarter" idx="12"/>
          </p:nvPr>
        </p:nvSpPr>
        <p:spPr/>
        <p:txBody>
          <a:bodyPr/>
          <a:lstStyle/>
          <a:p>
            <a:fld id="{E2D238DB-7230-45D0-89A2-1890D4DEDBDF}" type="slidenum">
              <a:rPr lang="en-IN" smtClean="0"/>
              <a:pPr/>
              <a:t>15</a:t>
            </a:fld>
            <a:endParaRPr lang="en-IN"/>
          </a:p>
        </p:txBody>
      </p:sp>
      <p:sp>
        <p:nvSpPr>
          <p:cNvPr id="8" name="Rectangle 7">
            <a:extLst>
              <a:ext uri="{FF2B5EF4-FFF2-40B4-BE49-F238E27FC236}">
                <a16:creationId xmlns:a16="http://schemas.microsoft.com/office/drawing/2014/main" id="{2C72FD23-2C40-1D41-9EB0-85EA9A0D04BA}"/>
              </a:ext>
            </a:extLst>
          </p:cNvPr>
          <p:cNvSpPr/>
          <p:nvPr/>
        </p:nvSpPr>
        <p:spPr>
          <a:xfrm>
            <a:off x="5868144" y="1139110"/>
            <a:ext cx="3096344" cy="3801041"/>
          </a:xfrm>
          <a:prstGeom prst="rect">
            <a:avLst/>
          </a:prstGeom>
        </p:spPr>
        <p:txBody>
          <a:bodyPr wrap="square">
            <a:spAutoFit/>
          </a:bodyPr>
          <a:lstStyle/>
          <a:p>
            <a:pPr algn="just"/>
            <a:r>
              <a:rPr lang="en-US" dirty="0"/>
              <a:t>It refers to the quality and accuracy of data. Gathered data could have missing pieces, may be inaccurate or may not be able to provide real, valuable insight. Veracity, overall, refers to the level of trust there is in the collected data.</a:t>
            </a:r>
          </a:p>
          <a:p>
            <a:pPr algn="just"/>
            <a:endParaRPr lang="en-US" sz="700" dirty="0"/>
          </a:p>
          <a:p>
            <a:pPr algn="just"/>
            <a:r>
              <a:rPr lang="en-US" dirty="0"/>
              <a:t>Data can sometimes become messy and difficult to use. A large amount of data can cause more confusion than insights if it's incomplete. </a:t>
            </a:r>
          </a:p>
        </p:txBody>
      </p:sp>
      <p:pic>
        <p:nvPicPr>
          <p:cNvPr id="9" name="Picture 8">
            <a:extLst>
              <a:ext uri="{FF2B5EF4-FFF2-40B4-BE49-F238E27FC236}">
                <a16:creationId xmlns:a16="http://schemas.microsoft.com/office/drawing/2014/main" id="{EF82A31D-5F9A-F745-804A-5CB28B334AAE}"/>
              </a:ext>
            </a:extLst>
          </p:cNvPr>
          <p:cNvPicPr>
            <a:picLocks noChangeAspect="1"/>
          </p:cNvPicPr>
          <p:nvPr/>
        </p:nvPicPr>
        <p:blipFill>
          <a:blip r:embed="rId2"/>
          <a:stretch>
            <a:fillRect/>
          </a:stretch>
        </p:blipFill>
        <p:spPr>
          <a:xfrm>
            <a:off x="179512" y="1139110"/>
            <a:ext cx="5544616" cy="4320480"/>
          </a:xfrm>
          <a:prstGeom prst="rect">
            <a:avLst/>
          </a:prstGeom>
        </p:spPr>
      </p:pic>
    </p:spTree>
    <p:extLst>
      <p:ext uri="{BB962C8B-B14F-4D97-AF65-F5344CB8AC3E}">
        <p14:creationId xmlns:p14="http://schemas.microsoft.com/office/powerpoint/2010/main" val="939801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80696"/>
          </a:xfrm>
        </p:spPr>
        <p:txBody>
          <a:bodyPr>
            <a:noAutofit/>
          </a:bodyPr>
          <a:lstStyle/>
          <a:p>
            <a:r>
              <a:rPr lang="en-US" sz="2400" b="1" dirty="0">
                <a:solidFill>
                  <a:srgbClr val="960000"/>
                </a:solidFill>
                <a:latin typeface="Times New Roman" pitchFamily="18" charset="0"/>
                <a:cs typeface="Times New Roman" pitchFamily="18" charset="0"/>
              </a:rPr>
              <a:t>5V:</a:t>
            </a:r>
            <a:r>
              <a:rPr lang="en-US" sz="2400" b="1" dirty="0"/>
              <a:t> </a:t>
            </a:r>
            <a:r>
              <a:rPr lang="en-US" sz="2400" dirty="0">
                <a:solidFill>
                  <a:srgbClr val="960000"/>
                </a:solidFill>
                <a:latin typeface="Times New Roman" pitchFamily="18" charset="0"/>
                <a:cs typeface="Times New Roman" pitchFamily="18" charset="0"/>
              </a:rPr>
              <a:t>V for value</a:t>
            </a:r>
            <a:endParaRPr lang="en-IN" sz="2400" dirty="0">
              <a:solidFill>
                <a:srgbClr val="960000"/>
              </a:solidFill>
              <a:latin typeface="Times New Roman" pitchFamily="18" charset="0"/>
              <a:cs typeface="Times New Roman" pitchFamily="18" charset="0"/>
            </a:endParaRPr>
          </a:p>
        </p:txBody>
      </p:sp>
      <p:sp>
        <p:nvSpPr>
          <p:cNvPr id="6" name="Date Placeholder 5"/>
          <p:cNvSpPr>
            <a:spLocks noGrp="1"/>
          </p:cNvSpPr>
          <p:nvPr>
            <p:ph type="dt" sz="half" idx="10"/>
          </p:nvPr>
        </p:nvSpPr>
        <p:spPr/>
        <p:txBody>
          <a:bodyPr/>
          <a:lstStyle/>
          <a:p>
            <a:r>
              <a:rPr lang="en-IN"/>
              <a:t>IIITS: IDA - M2021</a:t>
            </a:r>
          </a:p>
        </p:txBody>
      </p:sp>
      <p:sp>
        <p:nvSpPr>
          <p:cNvPr id="4" name="Slide Number Placeholder 3"/>
          <p:cNvSpPr>
            <a:spLocks noGrp="1"/>
          </p:cNvSpPr>
          <p:nvPr>
            <p:ph type="sldNum" sz="quarter" idx="12"/>
          </p:nvPr>
        </p:nvSpPr>
        <p:spPr/>
        <p:txBody>
          <a:bodyPr/>
          <a:lstStyle/>
          <a:p>
            <a:fld id="{E2D238DB-7230-45D0-89A2-1890D4DEDBDF}" type="slidenum">
              <a:rPr lang="en-IN" smtClean="0"/>
              <a:pPr/>
              <a:t>16</a:t>
            </a:fld>
            <a:endParaRPr lang="en-IN"/>
          </a:p>
        </p:txBody>
      </p:sp>
      <p:pic>
        <p:nvPicPr>
          <p:cNvPr id="8" name="Picture 7">
            <a:extLst>
              <a:ext uri="{FF2B5EF4-FFF2-40B4-BE49-F238E27FC236}">
                <a16:creationId xmlns:a16="http://schemas.microsoft.com/office/drawing/2014/main" id="{2B3EDE13-3B4A-CF44-8D16-11BD4E92EFEF}"/>
              </a:ext>
            </a:extLst>
          </p:cNvPr>
          <p:cNvPicPr>
            <a:picLocks noChangeAspect="1"/>
          </p:cNvPicPr>
          <p:nvPr/>
        </p:nvPicPr>
        <p:blipFill rotWithShape="1">
          <a:blip r:embed="rId2"/>
          <a:srcRect t="13909"/>
          <a:stretch/>
        </p:blipFill>
        <p:spPr>
          <a:xfrm>
            <a:off x="4775907" y="1772816"/>
            <a:ext cx="4260589" cy="4032448"/>
          </a:xfrm>
          <a:prstGeom prst="rect">
            <a:avLst/>
          </a:prstGeom>
        </p:spPr>
      </p:pic>
      <p:sp>
        <p:nvSpPr>
          <p:cNvPr id="9" name="Rectangle 8">
            <a:extLst>
              <a:ext uri="{FF2B5EF4-FFF2-40B4-BE49-F238E27FC236}">
                <a16:creationId xmlns:a16="http://schemas.microsoft.com/office/drawing/2014/main" id="{0200F7BB-7DFE-5845-83B8-4949B1BD9DB2}"/>
              </a:ext>
            </a:extLst>
          </p:cNvPr>
          <p:cNvSpPr/>
          <p:nvPr/>
        </p:nvSpPr>
        <p:spPr>
          <a:xfrm>
            <a:off x="72008" y="1772816"/>
            <a:ext cx="4572000" cy="3693319"/>
          </a:xfrm>
          <a:prstGeom prst="rect">
            <a:avLst/>
          </a:prstGeom>
        </p:spPr>
        <p:txBody>
          <a:bodyPr>
            <a:spAutoFit/>
          </a:bodyPr>
          <a:lstStyle/>
          <a:p>
            <a:pPr algn="just"/>
            <a:r>
              <a:rPr lang="en-US" dirty="0"/>
              <a:t>The last V in the 5 V's of big data is value. This refers to the value that big data can provide, and it relates directly to what organizations can do with that collected data. Being able to pull value from big data is a requirement, as the value of big data increases significantly depending on the insights that can be gained from them.</a:t>
            </a:r>
          </a:p>
          <a:p>
            <a:pPr algn="just"/>
            <a:endParaRPr lang="en-US" dirty="0"/>
          </a:p>
          <a:p>
            <a:pPr algn="just"/>
            <a:r>
              <a:rPr lang="en-US" dirty="0"/>
              <a:t>Organizations can use the same big data tools to gather and analyze the data, but how they derive value from that data should be unique to them.</a:t>
            </a:r>
          </a:p>
        </p:txBody>
      </p:sp>
    </p:spTree>
    <p:extLst>
      <p:ext uri="{BB962C8B-B14F-4D97-AF65-F5344CB8AC3E}">
        <p14:creationId xmlns:p14="http://schemas.microsoft.com/office/powerpoint/2010/main" val="877575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r>
              <a:rPr lang="en-IN"/>
              <a:t>IIITS: IDA - M2021</a:t>
            </a:r>
          </a:p>
        </p:txBody>
      </p:sp>
      <p:sp>
        <p:nvSpPr>
          <p:cNvPr id="4" name="Slide Number Placeholder 3"/>
          <p:cNvSpPr>
            <a:spLocks noGrp="1"/>
          </p:cNvSpPr>
          <p:nvPr>
            <p:ph type="sldNum" sz="quarter" idx="12"/>
          </p:nvPr>
        </p:nvSpPr>
        <p:spPr/>
        <p:txBody>
          <a:bodyPr/>
          <a:lstStyle/>
          <a:p>
            <a:fld id="{E2D238DB-7230-45D0-89A2-1890D4DEDBDF}" type="slidenum">
              <a:rPr lang="en-IN" smtClean="0"/>
              <a:pPr/>
              <a:t>17</a:t>
            </a:fld>
            <a:endParaRPr lang="en-IN"/>
          </a:p>
        </p:txBody>
      </p:sp>
      <p:pic>
        <p:nvPicPr>
          <p:cNvPr id="8" name="Picture 7">
            <a:extLst>
              <a:ext uri="{FF2B5EF4-FFF2-40B4-BE49-F238E27FC236}">
                <a16:creationId xmlns:a16="http://schemas.microsoft.com/office/drawing/2014/main" id="{3E95DDD1-5329-754A-BE1E-F6486F758C0E}"/>
              </a:ext>
            </a:extLst>
          </p:cNvPr>
          <p:cNvPicPr>
            <a:picLocks noChangeAspect="1"/>
          </p:cNvPicPr>
          <p:nvPr/>
        </p:nvPicPr>
        <p:blipFill>
          <a:blip r:embed="rId2"/>
          <a:stretch>
            <a:fillRect/>
          </a:stretch>
        </p:blipFill>
        <p:spPr>
          <a:xfrm>
            <a:off x="0" y="1081584"/>
            <a:ext cx="9144000" cy="5011711"/>
          </a:xfrm>
          <a:prstGeom prst="rect">
            <a:avLst/>
          </a:prstGeom>
        </p:spPr>
      </p:pic>
      <p:sp>
        <p:nvSpPr>
          <p:cNvPr id="12" name="Title 1">
            <a:extLst>
              <a:ext uri="{FF2B5EF4-FFF2-40B4-BE49-F238E27FC236}">
                <a16:creationId xmlns:a16="http://schemas.microsoft.com/office/drawing/2014/main" id="{CE5A8675-26C4-5747-9732-7434043440B9}"/>
              </a:ext>
            </a:extLst>
          </p:cNvPr>
          <p:cNvSpPr>
            <a:spLocks noGrp="1"/>
          </p:cNvSpPr>
          <p:nvPr>
            <p:ph type="title"/>
          </p:nvPr>
        </p:nvSpPr>
        <p:spPr>
          <a:xfrm>
            <a:off x="376272" y="200032"/>
            <a:ext cx="8229600" cy="636680"/>
          </a:xfrm>
        </p:spPr>
        <p:txBody>
          <a:bodyPr>
            <a:noAutofit/>
          </a:bodyPr>
          <a:lstStyle/>
          <a:p>
            <a:r>
              <a:rPr lang="en-US" sz="2400" dirty="0">
                <a:solidFill>
                  <a:srgbClr val="960000"/>
                </a:solidFill>
                <a:latin typeface="Times New Roman" pitchFamily="18" charset="0"/>
                <a:cs typeface="Times New Roman" pitchFamily="18" charset="0"/>
              </a:rPr>
              <a:t>Characteristics of Big data: </a:t>
            </a:r>
            <a:r>
              <a:rPr lang="en-US" sz="2400" b="1" dirty="0">
                <a:solidFill>
                  <a:srgbClr val="960000"/>
                </a:solidFill>
                <a:latin typeface="Times New Roman" pitchFamily="18" charset="0"/>
                <a:cs typeface="Times New Roman" pitchFamily="18" charset="0"/>
              </a:rPr>
              <a:t>V5</a:t>
            </a:r>
            <a:r>
              <a:rPr lang="en-US" sz="2400" dirty="0">
                <a:solidFill>
                  <a:srgbClr val="960000"/>
                </a:solidFill>
                <a:latin typeface="Times New Roman" pitchFamily="18" charset="0"/>
                <a:cs typeface="Times New Roman" pitchFamily="18" charset="0"/>
              </a:rPr>
              <a:t> </a:t>
            </a:r>
            <a:endParaRPr lang="en-IN" sz="2400" dirty="0">
              <a:solidFill>
                <a:srgbClr val="960000"/>
              </a:solidFill>
              <a:latin typeface="Times New Roman" pitchFamily="18" charset="0"/>
              <a:cs typeface="Times New Roman" pitchFamily="18" charset="0"/>
            </a:endParaRPr>
          </a:p>
        </p:txBody>
      </p:sp>
    </p:spTree>
    <p:extLst>
      <p:ext uri="{BB962C8B-B14F-4D97-AF65-F5344CB8AC3E}">
        <p14:creationId xmlns:p14="http://schemas.microsoft.com/office/powerpoint/2010/main" val="621362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80696"/>
          </a:xfrm>
        </p:spPr>
        <p:txBody>
          <a:bodyPr>
            <a:noAutofit/>
          </a:bodyPr>
          <a:lstStyle/>
          <a:p>
            <a:r>
              <a:rPr lang="en-US" sz="2400" dirty="0">
                <a:solidFill>
                  <a:srgbClr val="960000"/>
                </a:solidFill>
                <a:latin typeface="Times New Roman" pitchFamily="18" charset="0"/>
                <a:cs typeface="Times New Roman" pitchFamily="18" charset="0"/>
              </a:rPr>
              <a:t>Big data vs. small data</a:t>
            </a:r>
            <a:endParaRPr lang="en-IN" sz="2400" dirty="0">
              <a:solidFill>
                <a:srgbClr val="960000"/>
              </a:solidFill>
              <a:latin typeface="Times New Roman" pitchFamily="18" charset="0"/>
              <a:cs typeface="Times New Roman" pitchFamily="18" charset="0"/>
            </a:endParaRPr>
          </a:p>
        </p:txBody>
      </p:sp>
      <p:sp>
        <p:nvSpPr>
          <p:cNvPr id="5" name="Date Placeholder 4"/>
          <p:cNvSpPr>
            <a:spLocks noGrp="1"/>
          </p:cNvSpPr>
          <p:nvPr>
            <p:ph type="dt" sz="half" idx="10"/>
          </p:nvPr>
        </p:nvSpPr>
        <p:spPr/>
        <p:txBody>
          <a:bodyPr/>
          <a:lstStyle/>
          <a:p>
            <a:r>
              <a:rPr lang="en-IN"/>
              <a:t>IIITS: IDA - M2021</a:t>
            </a:r>
          </a:p>
        </p:txBody>
      </p:sp>
      <p:sp>
        <p:nvSpPr>
          <p:cNvPr id="4" name="Slide Number Placeholder 3"/>
          <p:cNvSpPr>
            <a:spLocks noGrp="1"/>
          </p:cNvSpPr>
          <p:nvPr>
            <p:ph type="sldNum" sz="quarter" idx="12"/>
          </p:nvPr>
        </p:nvSpPr>
        <p:spPr/>
        <p:txBody>
          <a:bodyPr/>
          <a:lstStyle/>
          <a:p>
            <a:fld id="{E2D238DB-7230-45D0-89A2-1890D4DEDBDF}" type="slidenum">
              <a:rPr lang="en-IN" smtClean="0"/>
              <a:pPr/>
              <a:t>18</a:t>
            </a:fld>
            <a:endParaRPr lang="en-IN"/>
          </a:p>
        </p:txBody>
      </p:sp>
      <p:pic>
        <p:nvPicPr>
          <p:cNvPr id="27" name="Picture 26"/>
          <p:cNvPicPr>
            <a:picLocks noChangeAspect="1"/>
          </p:cNvPicPr>
          <p:nvPr/>
        </p:nvPicPr>
        <p:blipFill>
          <a:blip r:embed="rId2"/>
          <a:stretch>
            <a:fillRect/>
          </a:stretch>
        </p:blipFill>
        <p:spPr>
          <a:xfrm>
            <a:off x="107504" y="1945773"/>
            <a:ext cx="5170209" cy="3864239"/>
          </a:xfrm>
          <a:prstGeom prst="rect">
            <a:avLst/>
          </a:prstGeom>
        </p:spPr>
      </p:pic>
      <p:grpSp>
        <p:nvGrpSpPr>
          <p:cNvPr id="29" name="Group 28"/>
          <p:cNvGrpSpPr/>
          <p:nvPr/>
        </p:nvGrpSpPr>
        <p:grpSpPr>
          <a:xfrm>
            <a:off x="2034655" y="1960356"/>
            <a:ext cx="6530418" cy="1477328"/>
            <a:chOff x="2034655" y="1960356"/>
            <a:chExt cx="6530418" cy="1477328"/>
          </a:xfrm>
        </p:grpSpPr>
        <p:sp>
          <p:nvSpPr>
            <p:cNvPr id="30" name="TextBox 29"/>
            <p:cNvSpPr txBox="1"/>
            <p:nvPr/>
          </p:nvSpPr>
          <p:spPr>
            <a:xfrm>
              <a:off x="4508441" y="1960356"/>
              <a:ext cx="4056632" cy="1477328"/>
            </a:xfrm>
            <a:prstGeom prst="rect">
              <a:avLst/>
            </a:prstGeom>
            <a:solidFill>
              <a:schemeClr val="accent4">
                <a:lumMod val="20000"/>
                <a:lumOff val="80000"/>
              </a:schemeClr>
            </a:solidFill>
            <a:ln>
              <a:solidFill>
                <a:schemeClr val="tx1"/>
              </a:solidFill>
            </a:ln>
          </p:spPr>
          <p:txBody>
            <a:bodyPr wrap="none" rtlCol="0">
              <a:spAutoFit/>
            </a:bodyPr>
            <a:lstStyle/>
            <a:p>
              <a:r>
                <a:rPr lang="en-US" dirty="0"/>
                <a:t>- Optimizations and predictive analytics</a:t>
              </a:r>
            </a:p>
            <a:p>
              <a:r>
                <a:rPr lang="en-US" dirty="0"/>
                <a:t>- Complex statistical analysis</a:t>
              </a:r>
            </a:p>
            <a:p>
              <a:r>
                <a:rPr lang="en-US" dirty="0"/>
                <a:t>- All types of data, and many sources</a:t>
              </a:r>
            </a:p>
            <a:p>
              <a:r>
                <a:rPr lang="en-US" dirty="0"/>
                <a:t>- Very large datasets</a:t>
              </a:r>
            </a:p>
            <a:p>
              <a:r>
                <a:rPr lang="en-US" dirty="0"/>
                <a:t>- More of a real-time </a:t>
              </a:r>
            </a:p>
          </p:txBody>
        </p:sp>
        <p:cxnSp>
          <p:nvCxnSpPr>
            <p:cNvPr id="31" name="Straight Arrow Connector 30"/>
            <p:cNvCxnSpPr/>
            <p:nvPr/>
          </p:nvCxnSpPr>
          <p:spPr>
            <a:xfrm flipH="1">
              <a:off x="2034655" y="2553402"/>
              <a:ext cx="2473786" cy="4779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32" name="Group 31"/>
          <p:cNvGrpSpPr/>
          <p:nvPr/>
        </p:nvGrpSpPr>
        <p:grpSpPr>
          <a:xfrm>
            <a:off x="2206987" y="4191949"/>
            <a:ext cx="6692952" cy="1200329"/>
            <a:chOff x="2206987" y="4191949"/>
            <a:chExt cx="6692952" cy="1200329"/>
          </a:xfrm>
        </p:grpSpPr>
        <p:cxnSp>
          <p:nvCxnSpPr>
            <p:cNvPr id="33" name="Straight Arrow Connector 32"/>
            <p:cNvCxnSpPr/>
            <p:nvPr/>
          </p:nvCxnSpPr>
          <p:spPr>
            <a:xfrm flipH="1">
              <a:off x="2206987" y="4451385"/>
              <a:ext cx="31868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5393851" y="4191949"/>
              <a:ext cx="3506088" cy="1200329"/>
            </a:xfrm>
            <a:prstGeom prst="rect">
              <a:avLst/>
            </a:prstGeom>
            <a:solidFill>
              <a:schemeClr val="accent4">
                <a:lumMod val="20000"/>
                <a:lumOff val="80000"/>
              </a:schemeClr>
            </a:solidFill>
            <a:ln>
              <a:solidFill>
                <a:schemeClr val="tx1"/>
              </a:solidFill>
            </a:ln>
          </p:spPr>
          <p:txBody>
            <a:bodyPr wrap="none" rtlCol="0">
              <a:spAutoFit/>
            </a:bodyPr>
            <a:lstStyle/>
            <a:p>
              <a:r>
                <a:rPr lang="en-US" dirty="0"/>
                <a:t>- Ad-hoc querying and reporting</a:t>
              </a:r>
            </a:p>
            <a:p>
              <a:r>
                <a:rPr lang="en-US" dirty="0"/>
                <a:t>- Data mining techniques</a:t>
              </a:r>
            </a:p>
            <a:p>
              <a:r>
                <a:rPr lang="en-US" dirty="0"/>
                <a:t>- Structured data, typical sources</a:t>
              </a:r>
            </a:p>
            <a:p>
              <a:r>
                <a:rPr lang="en-US" dirty="0"/>
                <a:t>- Small to mid-size datasets</a:t>
              </a:r>
            </a:p>
          </p:txBody>
        </p:sp>
      </p:grpSp>
    </p:spTree>
    <p:extLst>
      <p:ext uri="{BB962C8B-B14F-4D97-AF65-F5344CB8AC3E}">
        <p14:creationId xmlns:p14="http://schemas.microsoft.com/office/powerpoint/2010/main" val="262913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blinds(horizontal)">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8680"/>
            <a:ext cx="8229600" cy="780696"/>
          </a:xfrm>
        </p:spPr>
        <p:txBody>
          <a:bodyPr>
            <a:noAutofit/>
          </a:bodyPr>
          <a:lstStyle/>
          <a:p>
            <a:r>
              <a:rPr lang="en-US" sz="2400" dirty="0">
                <a:solidFill>
                  <a:srgbClr val="960000"/>
                </a:solidFill>
                <a:latin typeface="Times New Roman" pitchFamily="18" charset="0"/>
                <a:cs typeface="Times New Roman" pitchFamily="18" charset="0"/>
              </a:rPr>
              <a:t>Big data vs. small data</a:t>
            </a:r>
            <a:endParaRPr lang="en-IN" sz="2400" dirty="0">
              <a:solidFill>
                <a:srgbClr val="960000"/>
              </a:solidFill>
              <a:latin typeface="Times New Roman" pitchFamily="18" charset="0"/>
              <a:cs typeface="Times New Roman" pitchFamily="18" charset="0"/>
            </a:endParaRPr>
          </a:p>
        </p:txBody>
      </p:sp>
      <p:sp>
        <p:nvSpPr>
          <p:cNvPr id="10" name="Content Placeholder 2"/>
          <p:cNvSpPr>
            <a:spLocks noGrp="1"/>
          </p:cNvSpPr>
          <p:nvPr>
            <p:ph sz="half" idx="1"/>
          </p:nvPr>
        </p:nvSpPr>
        <p:spPr>
          <a:xfrm>
            <a:off x="312931" y="1870673"/>
            <a:ext cx="4398184" cy="4110022"/>
          </a:xfrm>
        </p:spPr>
        <p:txBody>
          <a:bodyPr>
            <a:noAutofit/>
          </a:bodyPr>
          <a:lstStyle/>
          <a:p>
            <a:r>
              <a:rPr lang="en-US" sz="2000" dirty="0"/>
              <a:t>Big data is more </a:t>
            </a:r>
            <a:r>
              <a:rPr lang="en-US" sz="2000" dirty="0">
                <a:solidFill>
                  <a:srgbClr val="2759E5"/>
                </a:solidFill>
              </a:rPr>
              <a:t>real-time in nature </a:t>
            </a:r>
            <a:r>
              <a:rPr lang="en-US" sz="2000" dirty="0"/>
              <a:t>than traditional applications</a:t>
            </a:r>
          </a:p>
          <a:p>
            <a:pPr lvl="3"/>
            <a:endParaRPr lang="en-US" sz="1200" dirty="0"/>
          </a:p>
          <a:p>
            <a:r>
              <a:rPr lang="en-US" sz="2000" dirty="0"/>
              <a:t>Big data architecture</a:t>
            </a:r>
          </a:p>
          <a:p>
            <a:pPr lvl="1"/>
            <a:r>
              <a:rPr lang="en-US" sz="1800" dirty="0"/>
              <a:t>Traditional architectures are not well-suited for big data applications (e.g. </a:t>
            </a:r>
            <a:r>
              <a:rPr lang="en-US" sz="1800" dirty="0" err="1"/>
              <a:t>Exa</a:t>
            </a:r>
            <a:r>
              <a:rPr lang="en-US" sz="1800" dirty="0"/>
              <a:t>-data, </a:t>
            </a:r>
            <a:r>
              <a:rPr lang="en-US" sz="1800" dirty="0" err="1"/>
              <a:t>Tera</a:t>
            </a:r>
            <a:r>
              <a:rPr lang="en-US" sz="1800" dirty="0"/>
              <a:t>-data) </a:t>
            </a:r>
          </a:p>
          <a:p>
            <a:pPr lvl="8"/>
            <a:endParaRPr lang="en-US" sz="800" dirty="0"/>
          </a:p>
          <a:p>
            <a:pPr lvl="1"/>
            <a:r>
              <a:rPr lang="en-US" sz="1800" dirty="0"/>
              <a:t>Massively parallel processing, scale out architectures are well-suited for big data applications</a:t>
            </a:r>
          </a:p>
        </p:txBody>
      </p:sp>
      <p:sp>
        <p:nvSpPr>
          <p:cNvPr id="5" name="Date Placeholder 4"/>
          <p:cNvSpPr>
            <a:spLocks noGrp="1"/>
          </p:cNvSpPr>
          <p:nvPr>
            <p:ph type="dt" sz="half" idx="10"/>
          </p:nvPr>
        </p:nvSpPr>
        <p:spPr/>
        <p:txBody>
          <a:bodyPr/>
          <a:lstStyle/>
          <a:p>
            <a:r>
              <a:rPr lang="en-IN"/>
              <a:t>IIITS: IDA - M2021</a:t>
            </a:r>
          </a:p>
        </p:txBody>
      </p:sp>
      <p:sp>
        <p:nvSpPr>
          <p:cNvPr id="4" name="Slide Number Placeholder 3"/>
          <p:cNvSpPr>
            <a:spLocks noGrp="1"/>
          </p:cNvSpPr>
          <p:nvPr>
            <p:ph type="sldNum" sz="quarter" idx="12"/>
          </p:nvPr>
        </p:nvSpPr>
        <p:spPr/>
        <p:txBody>
          <a:bodyPr/>
          <a:lstStyle/>
          <a:p>
            <a:fld id="{E2D238DB-7230-45D0-89A2-1890D4DEDBDF}" type="slidenum">
              <a:rPr lang="en-IN" smtClean="0"/>
              <a:pPr/>
              <a:t>19</a:t>
            </a:fld>
            <a:endParaRPr lang="en-IN"/>
          </a:p>
        </p:txBody>
      </p:sp>
      <p:pic>
        <p:nvPicPr>
          <p:cNvPr id="11" name="Picture 10" descr="Screen shot 2013-01-13 at 9.45.0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3178" y="2204864"/>
            <a:ext cx="3851882" cy="2812838"/>
          </a:xfrm>
          <a:prstGeom prst="rect">
            <a:avLst/>
          </a:prstGeom>
          <a:ln>
            <a:solidFill>
              <a:schemeClr val="tx1"/>
            </a:solidFill>
          </a:ln>
        </p:spPr>
      </p:pic>
    </p:spTree>
    <p:extLst>
      <p:ext uri="{BB962C8B-B14F-4D97-AF65-F5344CB8AC3E}">
        <p14:creationId xmlns:p14="http://schemas.microsoft.com/office/powerpoint/2010/main" val="601156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5944" y="525119"/>
            <a:ext cx="8038409" cy="481218"/>
          </a:xfrm>
        </p:spPr>
        <p:txBody>
          <a:bodyPr>
            <a:normAutofit fontScale="90000"/>
          </a:bodyPr>
          <a:lstStyle/>
          <a:p>
            <a:pPr algn="r"/>
            <a:r>
              <a:rPr lang="en-US" dirty="0"/>
              <a:t>Quote of the day..</a:t>
            </a:r>
            <a:endParaRPr lang="en-GB" dirty="0"/>
          </a:p>
        </p:txBody>
      </p:sp>
      <p:sp>
        <p:nvSpPr>
          <p:cNvPr id="4" name="Date Placeholder 3"/>
          <p:cNvSpPr>
            <a:spLocks noGrp="1"/>
          </p:cNvSpPr>
          <p:nvPr>
            <p:ph type="dt" sz="half" idx="10"/>
          </p:nvPr>
        </p:nvSpPr>
        <p:spPr/>
        <p:txBody>
          <a:bodyPr/>
          <a:lstStyle/>
          <a:p>
            <a:r>
              <a:rPr lang="en-IN">
                <a:solidFill>
                  <a:srgbClr val="04617B">
                    <a:shade val="90000"/>
                  </a:srgbClr>
                </a:solidFill>
              </a:rPr>
              <a:t>IIITS: IDA - M2021</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chemeClr val="bg1"/>
                </a:solidFill>
              </a:rPr>
              <a:pPr/>
              <a:t>2</a:t>
            </a:fld>
            <a:endParaRPr lang="en-IN" dirty="0">
              <a:solidFill>
                <a:schemeClr val="bg1"/>
              </a:solidFill>
            </a:endParaRPr>
          </a:p>
        </p:txBody>
      </p:sp>
      <p:sp>
        <p:nvSpPr>
          <p:cNvPr id="9" name="TextBox 8">
            <a:extLst>
              <a:ext uri="{FF2B5EF4-FFF2-40B4-BE49-F238E27FC236}">
                <a16:creationId xmlns:a16="http://schemas.microsoft.com/office/drawing/2014/main" id="{C7D4569E-3956-9D4D-82BE-ECF7FBE130C6}"/>
              </a:ext>
            </a:extLst>
          </p:cNvPr>
          <p:cNvSpPr txBox="1"/>
          <p:nvPr/>
        </p:nvSpPr>
        <p:spPr>
          <a:xfrm>
            <a:off x="698475" y="2276872"/>
            <a:ext cx="7885878" cy="1077218"/>
          </a:xfrm>
          <a:prstGeom prst="rect">
            <a:avLst/>
          </a:prstGeom>
          <a:noFill/>
        </p:spPr>
        <p:txBody>
          <a:bodyPr wrap="none" rtlCol="0">
            <a:spAutoFit/>
          </a:bodyPr>
          <a:lstStyle/>
          <a:p>
            <a:pPr algn="ctr"/>
            <a:r>
              <a:rPr lang="en-US" sz="3200" dirty="0"/>
              <a:t>You can have data without information, </a:t>
            </a:r>
          </a:p>
          <a:p>
            <a:pPr algn="ctr"/>
            <a:r>
              <a:rPr lang="en-US" sz="3200" dirty="0"/>
              <a:t>but you cannot have information without data.</a:t>
            </a:r>
          </a:p>
        </p:txBody>
      </p:sp>
    </p:spTree>
    <p:extLst>
      <p:ext uri="{BB962C8B-B14F-4D97-AF65-F5344CB8AC3E}">
        <p14:creationId xmlns:p14="http://schemas.microsoft.com/office/powerpoint/2010/main" val="30543592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76672"/>
            <a:ext cx="8229600" cy="788892"/>
          </a:xfrm>
        </p:spPr>
        <p:txBody>
          <a:bodyPr>
            <a:normAutofit/>
          </a:bodyPr>
          <a:lstStyle/>
          <a:p>
            <a:r>
              <a:rPr lang="en-US" sz="2400" dirty="0">
                <a:solidFill>
                  <a:srgbClr val="960000"/>
                </a:solidFill>
                <a:latin typeface="Times New Roman" pitchFamily="18" charset="0"/>
                <a:cs typeface="Times New Roman" pitchFamily="18" charset="0"/>
              </a:rPr>
              <a:t>Challenges ahead…</a:t>
            </a:r>
            <a:endParaRPr lang="en-IN" sz="2400" dirty="0">
              <a:solidFill>
                <a:srgbClr val="960000"/>
              </a:solidFill>
              <a:latin typeface="Times New Roman" pitchFamily="18" charset="0"/>
              <a:cs typeface="Times New Roman" pitchFamily="18" charset="0"/>
            </a:endParaRPr>
          </a:p>
        </p:txBody>
      </p:sp>
      <p:sp>
        <p:nvSpPr>
          <p:cNvPr id="8" name="Content Placeholder 3"/>
          <p:cNvSpPr>
            <a:spLocks noGrp="1"/>
          </p:cNvSpPr>
          <p:nvPr>
            <p:ph idx="1"/>
          </p:nvPr>
        </p:nvSpPr>
        <p:spPr>
          <a:xfrm>
            <a:off x="755576" y="1556791"/>
            <a:ext cx="7941568" cy="2629693"/>
          </a:xfrm>
        </p:spPr>
        <p:txBody>
          <a:bodyPr>
            <a:normAutofit/>
          </a:bodyPr>
          <a:lstStyle/>
          <a:p>
            <a:r>
              <a:rPr lang="en-US" sz="2000" b="1" dirty="0">
                <a:solidFill>
                  <a:srgbClr val="800000"/>
                </a:solidFill>
              </a:rPr>
              <a:t>The Bottleneck is in technology</a:t>
            </a:r>
          </a:p>
          <a:p>
            <a:pPr lvl="1"/>
            <a:r>
              <a:rPr lang="en-US" sz="1800" dirty="0"/>
              <a:t>New architecture, algorithms, techniques  are needed</a:t>
            </a:r>
          </a:p>
          <a:p>
            <a:pPr lvl="4"/>
            <a:endParaRPr lang="en-US" sz="1800" dirty="0"/>
          </a:p>
          <a:p>
            <a:r>
              <a:rPr lang="en-US" sz="2000" b="1" dirty="0">
                <a:solidFill>
                  <a:srgbClr val="800000"/>
                </a:solidFill>
              </a:rPr>
              <a:t>Also in technical skills</a:t>
            </a:r>
          </a:p>
          <a:p>
            <a:pPr lvl="1"/>
            <a:r>
              <a:rPr lang="en-US" sz="1800" dirty="0"/>
              <a:t>Experts in using the new technology and dealing with Big data </a:t>
            </a:r>
          </a:p>
        </p:txBody>
      </p:sp>
      <p:sp>
        <p:nvSpPr>
          <p:cNvPr id="6" name="Date Placeholder 5"/>
          <p:cNvSpPr>
            <a:spLocks noGrp="1"/>
          </p:cNvSpPr>
          <p:nvPr>
            <p:ph type="dt" sz="half" idx="10"/>
          </p:nvPr>
        </p:nvSpPr>
        <p:spPr/>
        <p:txBody>
          <a:bodyPr/>
          <a:lstStyle/>
          <a:p>
            <a:r>
              <a:rPr lang="en-IN"/>
              <a:t>IIITS: IDA - M2021</a:t>
            </a:r>
            <a:endParaRPr lang="en-IN" dirty="0"/>
          </a:p>
        </p:txBody>
      </p:sp>
      <p:sp>
        <p:nvSpPr>
          <p:cNvPr id="3" name="Slide Number Placeholder 2"/>
          <p:cNvSpPr>
            <a:spLocks noGrp="1"/>
          </p:cNvSpPr>
          <p:nvPr>
            <p:ph type="sldNum" sz="quarter" idx="12"/>
          </p:nvPr>
        </p:nvSpPr>
        <p:spPr/>
        <p:txBody>
          <a:bodyPr/>
          <a:lstStyle/>
          <a:p>
            <a:fld id="{E2D238DB-7230-45D0-89A2-1890D4DEDBDF}" type="slidenum">
              <a:rPr lang="en-IN" smtClean="0"/>
              <a:pPr/>
              <a:t>20</a:t>
            </a:fld>
            <a:endParaRPr lang="en-IN" dirty="0"/>
          </a:p>
        </p:txBody>
      </p:sp>
      <p:sp>
        <p:nvSpPr>
          <p:cNvPr id="9" name="Rectangle 8"/>
          <p:cNvSpPr/>
          <p:nvPr/>
        </p:nvSpPr>
        <p:spPr>
          <a:xfrm>
            <a:off x="2123728" y="4797152"/>
            <a:ext cx="4572000" cy="830997"/>
          </a:xfrm>
          <a:prstGeom prst="rect">
            <a:avLst/>
          </a:prstGeom>
        </p:spPr>
        <p:txBody>
          <a:bodyPr>
            <a:spAutoFit/>
          </a:bodyPr>
          <a:lstStyle/>
          <a:p>
            <a:pPr algn="ctr"/>
            <a:r>
              <a:rPr lang="en-US" sz="2400" b="1" dirty="0">
                <a:latin typeface="Times New Roman" pitchFamily="18" charset="0"/>
                <a:cs typeface="Times New Roman" pitchFamily="18" charset="0"/>
              </a:rPr>
              <a:t>Who are the major players in the world of Big data?</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76672"/>
            <a:ext cx="8229600" cy="1143000"/>
          </a:xfrm>
        </p:spPr>
        <p:txBody>
          <a:bodyPr/>
          <a:lstStyle/>
          <a:p>
            <a:r>
              <a:rPr lang="en-US" dirty="0"/>
              <a:t>Big data players</a:t>
            </a:r>
            <a:endParaRPr lang="en-IN" dirty="0"/>
          </a:p>
        </p:txBody>
      </p:sp>
      <p:sp>
        <p:nvSpPr>
          <p:cNvPr id="6" name="Date Placeholder 5"/>
          <p:cNvSpPr>
            <a:spLocks noGrp="1"/>
          </p:cNvSpPr>
          <p:nvPr>
            <p:ph type="dt" sz="half" idx="10"/>
          </p:nvPr>
        </p:nvSpPr>
        <p:spPr/>
        <p:txBody>
          <a:bodyPr/>
          <a:lstStyle/>
          <a:p>
            <a:r>
              <a:rPr lang="en-IN"/>
              <a:t>IIITS: IDA - M2021</a:t>
            </a:r>
            <a:endParaRPr lang="en-IN" dirty="0"/>
          </a:p>
        </p:txBody>
      </p:sp>
      <p:sp>
        <p:nvSpPr>
          <p:cNvPr id="3" name="Slide Number Placeholder 2"/>
          <p:cNvSpPr>
            <a:spLocks noGrp="1"/>
          </p:cNvSpPr>
          <p:nvPr>
            <p:ph type="sldNum" sz="quarter" idx="12"/>
          </p:nvPr>
        </p:nvSpPr>
        <p:spPr/>
        <p:txBody>
          <a:bodyPr/>
          <a:lstStyle/>
          <a:p>
            <a:fld id="{E2D238DB-7230-45D0-89A2-1890D4DEDBDF}" type="slidenum">
              <a:rPr lang="en-IN" smtClean="0"/>
              <a:pPr/>
              <a:t>21</a:t>
            </a:fld>
            <a:endParaRPr lang="en-IN" dirty="0"/>
          </a:p>
        </p:txBody>
      </p:sp>
      <p:pic>
        <p:nvPicPr>
          <p:cNvPr id="7" name="Picture 6"/>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5749428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534326"/>
            <a:ext cx="8229600" cy="780696"/>
          </a:xfrm>
        </p:spPr>
        <p:txBody>
          <a:bodyPr>
            <a:normAutofit/>
          </a:bodyPr>
          <a:lstStyle/>
          <a:p>
            <a:r>
              <a:rPr lang="en-US" sz="2400" dirty="0">
                <a:solidFill>
                  <a:srgbClr val="960000"/>
                </a:solidFill>
                <a:latin typeface="Times New Roman" pitchFamily="18" charset="0"/>
                <a:cs typeface="Times New Roman" pitchFamily="18" charset="0"/>
              </a:rPr>
              <a:t>Major players…</a:t>
            </a:r>
            <a:endParaRPr lang="en-IN" sz="2400" dirty="0">
              <a:solidFill>
                <a:srgbClr val="960000"/>
              </a:solidFill>
              <a:latin typeface="Times New Roman" pitchFamily="18" charset="0"/>
              <a:cs typeface="Times New Roman" pitchFamily="18" charset="0"/>
            </a:endParaRPr>
          </a:p>
        </p:txBody>
      </p:sp>
      <p:sp>
        <p:nvSpPr>
          <p:cNvPr id="3" name="Content Placeholder 2"/>
          <p:cNvSpPr>
            <a:spLocks noGrp="1"/>
          </p:cNvSpPr>
          <p:nvPr>
            <p:ph idx="1"/>
          </p:nvPr>
        </p:nvSpPr>
        <p:spPr>
          <a:xfrm>
            <a:off x="1763688" y="1935480"/>
            <a:ext cx="6923112" cy="4389120"/>
          </a:xfrm>
        </p:spPr>
        <p:txBody>
          <a:bodyPr>
            <a:normAutofit/>
          </a:bodyPr>
          <a:lstStyle/>
          <a:p>
            <a:r>
              <a:rPr lang="en-US" dirty="0"/>
              <a:t>Google </a:t>
            </a:r>
          </a:p>
          <a:p>
            <a:pPr lvl="8"/>
            <a:endParaRPr lang="en-US" dirty="0"/>
          </a:p>
          <a:p>
            <a:r>
              <a:rPr lang="en-US" dirty="0" err="1"/>
              <a:t>Hadoop</a:t>
            </a:r>
            <a:endParaRPr lang="en-US" dirty="0"/>
          </a:p>
          <a:p>
            <a:pPr lvl="8"/>
            <a:endParaRPr lang="en-US" dirty="0"/>
          </a:p>
          <a:p>
            <a:r>
              <a:rPr lang="en-US" dirty="0" err="1"/>
              <a:t>MapReduce</a:t>
            </a:r>
            <a:endParaRPr lang="en-US" dirty="0"/>
          </a:p>
          <a:p>
            <a:pPr lvl="7"/>
            <a:endParaRPr lang="en-US" dirty="0"/>
          </a:p>
          <a:p>
            <a:r>
              <a:rPr lang="en-US" dirty="0"/>
              <a:t>Mahout</a:t>
            </a:r>
          </a:p>
          <a:p>
            <a:pPr lvl="8"/>
            <a:endParaRPr lang="en-US" dirty="0"/>
          </a:p>
          <a:p>
            <a:r>
              <a:rPr lang="en-US" dirty="0"/>
              <a:t>Apache </a:t>
            </a:r>
            <a:r>
              <a:rPr lang="en-US" dirty="0" err="1"/>
              <a:t>Hbase</a:t>
            </a:r>
            <a:endParaRPr lang="en-US" dirty="0"/>
          </a:p>
          <a:p>
            <a:pPr lvl="8"/>
            <a:endParaRPr lang="en-US" dirty="0"/>
          </a:p>
          <a:p>
            <a:r>
              <a:rPr lang="en-US" dirty="0"/>
              <a:t>Cassandra</a:t>
            </a:r>
            <a:endParaRPr lang="en-IN" dirty="0"/>
          </a:p>
        </p:txBody>
      </p:sp>
      <p:sp>
        <p:nvSpPr>
          <p:cNvPr id="10" name="Date Placeholder 9"/>
          <p:cNvSpPr>
            <a:spLocks noGrp="1"/>
          </p:cNvSpPr>
          <p:nvPr>
            <p:ph type="dt" sz="half" idx="10"/>
          </p:nvPr>
        </p:nvSpPr>
        <p:spPr/>
        <p:txBody>
          <a:bodyPr/>
          <a:lstStyle/>
          <a:p>
            <a:r>
              <a:rPr lang="en-IN"/>
              <a:t>IIITS: IDA - M2021</a:t>
            </a:r>
            <a:endParaRPr lang="en-IN" dirty="0"/>
          </a:p>
        </p:txBody>
      </p:sp>
      <p:sp>
        <p:nvSpPr>
          <p:cNvPr id="9" name="Slide Number Placeholder 8"/>
          <p:cNvSpPr>
            <a:spLocks noGrp="1"/>
          </p:cNvSpPr>
          <p:nvPr>
            <p:ph type="sldNum" sz="quarter" idx="12"/>
          </p:nvPr>
        </p:nvSpPr>
        <p:spPr/>
        <p:txBody>
          <a:bodyPr/>
          <a:lstStyle/>
          <a:p>
            <a:fld id="{E2D238DB-7230-45D0-89A2-1890D4DEDBDF}" type="slidenum">
              <a:rPr lang="en-IN" smtClean="0"/>
              <a:pPr/>
              <a:t>22</a:t>
            </a:fld>
            <a:endParaRPr lang="en-IN" dirty="0"/>
          </a:p>
        </p:txBody>
      </p:sp>
      <p:sp>
        <p:nvSpPr>
          <p:cNvPr id="6" name="AutoShape 2" descr="data:image/jpeg;base64,/9j/4AAQSkZJRgABAQAAAQABAAD/2wCEAAkGBxIREhUUEhIUEhQXFBQVFxgXFRQVGBQUFBUWFxUUFxUYHCggGBolHBQUITEhJSkrLi4uFx8zODMsNygtLisBCgoKDg0OGhAQGiwkICQsLCwsLCwsLCwsLCwsLCwsLCwsLCwsLCwsLCwsLCwsLCwsLCwsLCwsLCwsLCwsLCwsLP/AABEIANgA6QMBEQACEQEDEQH/xAAbAAEAAgMBAQAAAAAAAAAAAAAABQYDBAcCAf/EAD4QAAEDAgQDBgQEBAUEAwAAAAEAAgMEEQUGEiExQVETIjJhcYEHQlKRM6GxwRRTcvAVI2Ky0TWCksJDVHP/xAAbAQEAAgMBAQAAAAAAAAAAAAAAAQQCAwUGB//EADQRAAICAgEDAwMCBAYCAwAAAAABAgMEERIFITETQVEiMmFxoRQjQoEVM1KRsdFi4SRTwf/aAAwDAQACEQMRAD8A7goAQBAEAQBAEAQBAEAQBAEAQBAEAQBAEAQBAEAQBAEAQBAEAQBAEAQBAEAQBAEAQBAEAQBAEAQBAEAQBAEAQBAEAQBAEAQBAEAQBAEAQBAEAQBAEAQBAEAQBAEAugPl0AugF0A1BSBdQNn1ALoBdAEAQBAEAQBAEAQBAEAQBAEAQBAEAQBAEAQHlzgNyUJ8kRW5kgj2Du0d0aLrItVYNs++tI0XYxVy/g0+kdXoWP4XGh989s+GgxCTxTNYOgQn1sOHiDZ5OW6g+Kqd7XTZP8fSvFZ5OVpv/su/NNon/EKv/rPLsArGeCov6kqdkrNx5dpVmMvxKLj/AJg+6GWsKzt4PUObns2mhI8wo0RLpsJLdciboMegl8LwD0OyjRRuw7avJKA3UFU+oAgCAIAgCAIAgCAIAgCAIAgCAIAgPLipIf5IeuxwB3ZwtM0nRvAep5KdF2rEbXKx8Y/uawwaec3qZbD+Ww2A8iUNn8VXT2pX92StHhUMQ7kbR52ufuVGyrbfbZ90jdCGk+qAEB8Qg+oSCgNeopGPFnNB9kM4WTg/pIDEcoxu3iJYfyWR0aepzXafgiW1NXRGzrvZ9wpLfp4+Svp7MsmEZhin2vpd0KxaOZkYU6X8kwCo0Uz6gCAIAgCAIAgCAIAgCAIAgCAxzTNY0ucQAOJKkmMXJ6j5IR7paw90mKDrwe/06BC6uGP57y/ZErQ0EcLdLGgD8z6lNlWy2Vr3JmyoNZ8LgBc7IEmyKrcxU8e2vUejd1KRbrwbZ+2v1I92ZZn/AIVM8+ZBCnRYWDXH75ng12IO4Qtao0ZejhrzM8GqxIf/ABtKnRKrw37nk47WR+Onv6Apoy/g8aX2zM1PnJl7SMcxNGuXTJeYPZNUmLwy+B49OajRSsxrIfcjdBQ0a+TzLC14s4AjzQmMpRe4lSxrK5BL4DY8bBTs7GN1FP6LDHgmZHMPZzi3K5QzysBTXOsuMUocLg3CxOJJOL0zIhAQBAEAQBAEAQBAEAQBAY5pmsaXONgBcqdExi5PSImKB1S7XICIgbsZw1f6nj9lJZc1StQ+75JgCygq7PpKaHgh8QxsNd2cTTNL0buB/UeSaLdWI5LlY9L8mo3Bp5zeplLW/QwkD0JU7N38TVUtVR/uyUo8Ghi8MbfUi5+5UbKs8m2f3SZvNFuSjZo7npAfEB8IU7Bq1OGRSDvMafYXTZuhkWQe1Ir1flEeKBxael1Ozo1dUb7WrZoQ4tVUh0zAub14/mhvljY+Qtw8lqwvGYpx3Xb9DxUaOVfizqfdEioK2yv5hwBsw1NFn/qpR0MPMdUtNkDgeMvpn9lLe17b8lkzoZOLC6POsvcMocAQbgrA4Ek4vTMiEBAEAQBAEAQBAEAQAoCLLP4h+/4TDw+tw/YLIsJqqP8A5P8AYkgFBX9+4cbblB7kJNPJVEsiJZEDZ0nN3kz/AJQuxhDHXKa3L4JGgw+OFto2gdTzPmSmyvbdO1/WzbUGoxz1DWC73Bo8zZDKMXJ6RCVOaYwbRNdKf9I2+6kuw6fN95tJGscYrX+Cm0+t00bVi40fusPDq3Ev5Tf7900ZKnC/1GN2YKyP8Sn28gVJksLGn9szapM4RHaRpYfNQ0ap9MsXeHcnKWtjkF2OB91BQspnW9SR6qqRkjbPAIU7IrslW9xZS8YwGSmd2kBNuNhyUncx8yN64WIl8vZjEvck2f8AqoaKeZgOD5Q8FkUHMK5mjBBK3W0d4dOalM6WDl+m+EiLyrjJY7spOF7C/XostFvPxVKPqRLuDdYHCaPqAIAgCAIAgCAIAUBqVribMbxdxPRvM/spM4LX1M2Iow0ADYBQYN7Z9Kkh/KIupvUOLAbRjxkfMfpB6IWoapXN/d7ElHGGgBoAA4DohXbbe2e7qCP0IivxY6uzgb2knP6WebipLdWMtc7Xpfua8OXjIddS8yu+m9mDyAU7NjzeC40pJfPuTFPSMjFmMa0eQCMpzsnPvNtmwsTAIDy5o6IT+hH1uCwy+Jgv1GylFirKur8MrFdl+anOuBxIHK6k6dWbVkLjYbmDZpudEw0nhdGasnp3blU+xaAQ8dQVBye8X+Sl5mwMxO7WLYcTbkVOzu4WWrF6dnklcr452rdDz3h+ahop52J6cuUfBYiLqDmlFzbhZieJWCw52WSZ38DI9SPCRP5XxUTRgE94bKGc/Px/SnteCdUFAID6pB5uoALkXchsBwPAhTobQJUdiT0pB8KAwU7bkuPE8PQcEM5fCNhDA1K15tpb4nbeg5lDOC78n4Rlp4AxoaOA/u6GMpOT2zKUIIuvmdI7sojb63/SOg8ypLFUYwXOX9jcoaJkTdLBbqeZPUlQarLJWPcjYshgCEB5keGi5IA6lQ2kRtJdzU/xaDUG9tHqJsBrbck8gOaxU4t6MVZBvWzdCzMxZAC1AVvMeXWygvjFnjfbmsjpYea4PjJ9iIy9jboX9lNe3DfkoZczMNWw51l1cwSN33BChHDTcJdvY59i9I6kn1N2F7j/AIUno8exZNXBl3wavE0YcONt1DOFk0uufc94pSCWMtPREY0WOE0yg4TOaao0nhex+6yZ6C+Cvp5I6RE+4BHMLA81Jaej3dCNHmR4aCSbAbknkFK23pEN6RQMWzjLPK6Chs0N8czhfTfgGt5u8v0V5UV0pStW/wAf9mj1JWPUewiyZ2/emdNO4/NLNIB7MYQGjyWDzbF9iSX6IlUR/q7/ANzBW/DssGqnfJC/lpleRf0Jv9itkOoTT3JJr40iJY0X47f3ZAUua8ToahtPIP4gkjuvPFl7F4k4tHHjdWr4Y1lfOK4v8Gmt2xnx8nY6WUPaHDmAev5rjF4+zcLddkJj5PQ2QjZ9ugMELbuLj6D0Qyb7aM90MTXrJiBZviJs316+yGcIpvfsfaSmEbbDfmSeJPMlNkTk5vbNhDE+XQC6hg0cVpGyMOpoJAJFxextxWE1tGq2KcXs5LlV73Ys67rlrCAbcLuaLjodlTw4rk2c7p8E5NnZ2roHWPupALoBZAU/OGD7dqwbjip2dnp2U98JGXJ2L6x2bjuOCNGHUcXi+UfBJZnoBLEeoUFbBvdcysZPrzHIY3HYn81LR1Oo0qdfNF+WJ57wULOVJokDxzWSPQ9Ot5Q4lmyvWdpCOo2RnLzq+FrJhQUtlH+KeOGnpi1p3IufvsP1Psuh0+re7H7FXJn/AEox/DTARHA17xdxGok83u3cT+nsquRa7LG/yb64cYovoC0mYKAiqzAYZZe1LRr2DjbdwHAE9PJTyetAk2NDRYbAKBsicWzBBTuDXEukPhjY0vefYcPda52KJYqxbLFyS0vlkZPneOP8anniafmc1v7Fa3kJd2izX071O1c4t/Hdf8pEzhWMQ1TNUMgeOB5Fp6EHgtsLIzX0sqW49lMuM1okQNll+ppZo1eKRxu0klzvpaLn36KnPNrUuMdt/hb/AHNirbRojHY9fea9tthcfdaLOqRrf82uUV86/wCmzbGhuOotEvTVDJG6mODh/fFXqb67Y8q3tFdxlF6Zlc4AXJstq+EQ3ogp830jb/5heAbEsY5zQehcBb81ZhiWP/2zU7oo1J8+UbdryONr2bG5xt12W2XT7ktvSMFkxfZErT4iJ4HSNa9gLXWD26SRp46eI91SujxTTNk3uD/Q5dkXfFZT/pH+4KhheWc/pv8AUdgnlawFziA0C5J4AK+2kts6kYuTUY+SvS5xisTFFNMwHxsZ3NuNiePstLvS9i8sBp6skov4f/ozYLm6lqn9mx5bJyY4WJtxt1SrIjY9DJ6ddRHnJbXyjcqsX7NzwY3ENNrixvdmsenT1K3FE3JGiRnk5t/uEMq5OElJHOXg01Tttv8Aksj0y1fSdFheJIweNwsWebmnCxo53ikZgqbjbe6yPSUTVtDR0PDp9cbT5LE83dDjJoh85U2qK/RF5LvTrONmiJyPVWJYsmXeqV/1F4WJwDifxmqy6Z0f0hh+7Af3K72FX/8AF2vk598v5qOr5Yt/DRkcC0H7i64T8s6KJZQAgCAi8wYh/Dwufz4D1IO/5LVdPhDaLOHR61yh/uUX4dQmqMs7ySXyOBdz0NNg2/5rXjxTjy92WOo2tWelH7V2L3V4JDIwscwEEWKsSipLTKEJyrfKL7nF55JcGry5rjoa+zhykhdvY+djx6hcuLdVuj1lvDNw1J/drz8Nf9nZcRxRrIO1abgt1A+VrrX1fLlTSow8y7foeYpr5T0yvZLgdUMMshPeJcfO5Nh6AWV3Bx4U1JL/AH+WyLZvlr4LHV4LE9trWPI+a3X1Qug4S9zCE3F7KfBXPoqht76HO0PHLjYO9brzHTbZY2Q6ZeN6f/4X74KdfI+fFTHHRxtiY6weWh1uYcQP0uvoGDUlCdrXdLscK+f1KJZcHwlphaDs3SAGjYBtrWsudKyTfJ+S1GKS0coz1hbsMqxJCS1u0jbG2xJ1M9Nj913seaycZqX9JzrI+nZ2OuUT2OpDIwWD4i77tvZedtWotF617rf6HM8g/wDVZf6f/dUsLyzndO8Mn/ibix1xUzSQ18kbHeYcdx9v1Wd0nKxQPXYVXp48shLv7fgmzUUtLG3+IeA4gaYxcutbZrI27qzKyFa0c6NFtzctfnbejn2PYRPPVCalidSt1Nc0vtrLh83Zg3A9bKqqXOzn4Os82NOP6DfJ/Psvx3Oy0D3OjaXCzrC/mbbq6cEz2QFDzvBpkDgpR6Dpk9w4lgynUa4RfkoZzuoQ427K/niGzw5ZI6PS5fQ0T2UZ9UI8lic7qEONhvY7Hqhd6IaMWWrUUbLEmmot5/usmd/NXKlnRNaxPNaOVfGXCyJI5wO69uhx6PZuL+oJ/wDFd3pNqcHU/Psc3Mg1JSRP/CbHBNS9i4/5kPdI6s+R3229Qudn47qs7eGWaLVNF7uqL2WCKx2epa3/ACOyG3ieXGx6BjRv91vq4b+vf9jXJSf2lHzFnaso2d8sdJYEWjs3e/Xfkunj4lN0HNRekVJ3TjLWzYzDXyTYWyWR2t3dLyGhgBkYdgN9gTZcDqGtNw8JnpOhf56Un3aNf4KVI7KaI+JshP8A2uAP63WOLJSgYdVrcLttednTSrJyzkHxqjbrbbdzmsA8zdwH7Ln3r+aj0fTJ8cSe/BZZo3Cgiafo0/YBcvr1b/lWey7HMxWpN/k3/h1IP4Yt4FriCPfZdjBs9SiLRWujxky2K4aTmvxG8bWt8TpGgfkSvKuvl1SevmP/AAjoJ6x0RfxRwmV0UU7QXM0Br7blpb4XW6L6D0++EYOub1s4eVXLmpxLT8Ps3QVNMxrpGsmY0Ne0kC9vmHUFU8jFlCTcVtG6u1SXfsVv4hv/AMSmZDT96OOwlk+UEm+hv1Otbgt9cnjUvn5kapL1Z7XhF/oqYxUZadrRO26d3guVd4kzfb2rf6HNMgf9Ul/pP+9U8H3Of03xLR4+K7zHWNNidJjlHm0ch7tKwufG9M9706HrYLivyjoOA4XBJGyaEMY2RjXamtGpwIvu47roR4/cjzc52R+iTfb2+CdgoY2cG79TxWWzU9m0EAKApuexs1ZI7PSvJlyK/uEKGR1RfUYs9t8KIz6V7ozZGd3CjXc1dUX1IsOJ/hu9CoOfR/mL9TnOFG1SP6v3WT8HpL1ulnQ9awPOcUecdwiOrhdDILtd9wRuHDoQVsqslVJSj5RWnFSWmcRrsMrcHqBI3V3T3ZGi7Xt5hw8+i7kcijJjwkc+Vc6nuJ0LL/xPpJmgTnsJOd7uYT1DgNvdULOnTX+X3RahkLX1dixOzVQ2v/FQ2/rH6Kr/AAt3+lmz1ofJy34o4o2teG0rXzDSBqa12m41cyN+K6mM/QpcbHrf5KtsXZNOKOi5ew5s2HNhlGzogxw6HSAfcFcS2EZbS8HQrnKpqUezRziGjq8FrO0bG6aLdrtPzR3uLjk4WVFVypl27o79uTTmw1PtL22dCp8+00jLxx1D3/QIJL36araR91Z9ZfDOX/AS390dfO1/x5KscHqK+sE1Q0Ns67IgdWgDgXuG17cvNY11ty5yNt18Y1qmvwjodXhbXwdlwsNj0I5qciiN9bhM58JuL2ik4fVyUE7tbHFjtnW59HBcfGryMJ+HKPvotycbC2tzJE5t2B7zbgGEfcnYLozzf9EJNv8ADX7vsV/S76ZWIMLlq6rtZRw4NG4YPXmSscLD9Lds39cntk2WbSivYvUkDSzS62m1t1fSfhGnZznOFNSU8T3080TZb3LQWaiOBA+4XVwHZGxc12/JTyEnFuPkhfhnmOCJ3ZVJsHOJjefDqeeDuhvzW3qGG5N2w7/JjjXKK4s6zjMpbBIWtc86HWa0XJJFhZcKzfFlm5/Q9d+xx7KNRLT175ZKaaztrNaCQdV+ZVTHjKt9yhhwnV5RfM+5c/xCnbJGNMzBdoNtwRvG7f8AsrffQrFv3PSdNz3jTe/D9jn+WM11WFkwyQvdHcksIPdN9yxwB49FXrlbX2a2jp5NeJlrnyUZF/w3PLqogQUkovxfKQxjfO/F3oArMbZS/pOVbh1Vd3Yn+my5QOu0Hjt6fkt5RPZQFKz1JuApR3Olx7bNnI7O4SjZp6pLcjXz0/gERt6UvLNjIze4UbNXVO8kWDFTaJ3oVBz8dbsRznCt6gf1fusn4PS39qWdCssNHm+RIqTQYainY8We0OHmFHf2BA1WSaJ5uYWg+gWxW2L3MXGL8o9U+T6WPwxgejW/rZJXWP3f+44R+CQGDQ7XaT6n9lh58mXb2N6GENFmiwQgwT07Hkhzb3Cnv7GfdR2jA3B4hwBt0usTFvZmMDYwNIAFxf32/dTtvyTH4NtQQa1VRxyeNoKeezG9dzQo8Mju5pv3XcL8juFPjwbLNvTJNkbWDYADyUeWa/By7GMYkr63+GDiIWguc1pI1C4DWkjrxK60ksWrcVuT9ynH+dP6nrRccPytGxltEbBbg1jf14lc2V05d22WlCKKdn7ITGRuqINtIu9vJw5m3IrpYGZJSVcvDK2RTHXJFg+FOKPqKFrZLuMZdGCebWmzb9dtvZVM2KjfJLwbqG/TRaf8Kh46BdVTa9s2mRBosBsgNKrweGQ3czfyTYTaPlNg0LDcN3807rwG/kkQEB8cUBznNlR2k1hy2WSPS9Phwq2W7LVN2cIWLOPnWc7Cr5zn1SAdFkjrdMhqDZYsowaYQeqxZy+oT5WaNvMMumF3oURqw47tRR8sx6pwfP8AdZM72a+NTR0TQsTzOzZQxCAIAgCAIDWqHaXNPnpPvwQzj3TRsIazHOzU0jqLIZRemY6KbWwHnwPqNipJmtSNhQYkbXP7J7ZflPdf5fS77/qjN1Wpxcff2JA2I8inhmlr2ZxHE6Opwmv7YRmWMONjYkOjPyutu0+fku56tOVXxm9MoKE6p7XcvVD8TaJ7Rr7WN3Qxudv5Ft1RfTbv6dNfqv8As3LKj7rua+O47JXQuhpYpI437PmlaYxovuI2HvPJ9AFFdUKHynJbXhLv+/gycnZ212JzJeCCkhDQCBYWvxPmfM8fdU52Ox8n5ZuitLRY1BIQBAEAQEfjNaIoyT0UosY1LsmkUDCaZ1RPc8L3UnoL5qiridGNo2eQCxPNrc5nNqxxnqNt+8sj01SVVL2dGw2DRG0eSwPNXT5TbIPOtTpj09VKL/Ta9y2RmSKa7i5Sy11OztovFlicDR7QkKQEAQBAEBr1kephA4229RuFKMoPUlsUc2tgPsfIjigshxlozqDEjg/sprHwSbjyeOI91Jv16kN+6JEKDQeJ4Q9pa4XBFihMZOL2iIw+qML+wlP/AObz87el/qCkt21qyHrV+PdfBJVVIyUWe0FQU/cjhlyEG41D0Ky5P5/chJfBuU+FxsN7aj1O6xfck3QFAPqkBAEAQGKaUNBJNgEMoxcnpHPsw4m6pk0M3HBZHocTHVEecy05awkQsBI7xWJys3J9WRhzbiQjj0g7lSjPp9HOe2QeT8PL36yNgpOh1G5RjxRfeCxPPHPM21faS6Ry2WSR6Tp9XCvky05Wo+ziHnuoZyc+7nY9E2sSjoIAgCAIAgCA+FSiGRzH9lMWnwybt8n8x+6Fh/XDa8okbqNFc1sQpBKwt4Hi09HDgVOzbVZwlv29zBhNcXgsftIzZw69HDyQzvr4vlHw/BIXUGg08Tw5s7NLtjxa4cWnqCpNtN0qpbX+xE02LSU7hHVcODZOR9VJcnjQuXOnz8FgjlDhdpBHUbqDnyi4vTR6BUEH1AFAPikC6A1q2uZELvcApNldM7HqKKRi+NyVLtEQOny5rI72NiwoXOZN5cy8Iu+/d36KGyhmZzs+mPgna2pbE0uO1goRQrrc5aRzuqmfVzWG4v8Aksj0lcY49XfyX7CaEQxhoHJYtnnsi52T2zzjdaIoyedkSMsWp2WJFEwamNRPc773KyO/k2KmrSOkwxhoAHJYM8xKW3s9oQEAQBAEAQBAEBqYlSdqyw2cN2no4cFJsps4SPGFVvaNs7Z7e68dCOfoUZldVwlteH3N1QaPYisXoXEiWHaVv2eObSskWqLor+XZ9r/Yy4TijJx9Lx4mHi0+nRQY5GNKp9/Hs/YkFBoMNTTMkaWvaHAqTKFkq3yi+5XpcFngOqlku3joduPQKToxyqrVq1d/kMzO+Paogc09QNkDwIT/AMqSf90bsOaKZ3z29Qo0aZdPvXhbMxzDTfzWpoxWFf8A6TVqM107eDi70U6Nkem3y/QiKrNskm0MZ9bIW4dOrj3nI14MEqak6pSWjzv+iG2eZRQtVpbLVhWCRQDYXPVGzlX5U7X3N2pqGxtJcQAFBohB2PSRQsbxZ9U/RHe1+XNZHoMXGjRHlIsmW8EELdTh3isWzmZuY7XxXgnnvAFyoKCW3pHPsz4mZ5NDNwDbbqskeiwcdVQ5yLNljC+xjBI7xUM5edkOyTSJxQc9eAhJ9QBAEAQBAEAQBAQ+KUz2O7eEXcBZ7f5jP+QskW6LIyj6Vnh+H+Tfoa1kzA5huD9weh81BXsrlW9SM5UGBEYtg2s9pE7s5hwI2DvJyy2WsfJ4LhZ3izBQ49Z3Z1Leyk6/K7zBQ2W4W1zoe0TzHA7g3Hko0UmmuzR9UEHiSJrtnAH1CklSlHumR9RgNO/jE32ACbLEMy+PiRrHKlL9JHumzb/iOR8mWLLNM35L+qbMZZ978s34KGNnhY0ewTZXldZLyzYUGsjcTxqKEbuBPRZaLNOLZa/HYplXWz1r9LQQ33t7qTtwqpxY8n5LRgOX2QC7t3fosWzlZWbK19vBOk2UFD8FTzVjukdnGdzxsskjr4OHv65GplTBC49rIPRGzdn5aS4QLu0WWJwt77n1AEAQBAEAQBAEAQBAfLICBrqJ8DzNTi4P4kfJ3m0dVkXq7YWx9O3+zJLDcRjnbqYd+YPEHoQo0VrqZ1PUvBtoajWr6COZumRod+o9CmzZVdOt7iyCdhVVTG9PJrZ9Dt/spL6yMe5atWn8o9RZq0HTPE6M9bbJoS6dy71STRJ0+O07+Ejfc2TRVnh3Q8xNxlXGeD2n3CaNLqmvKZ6NSz6m/cKNEcJfBglxOFvGRv3CaNkceyXhMiqzNcDPCS8+SnRar6ZdL7lpELU5gqZ+7EwtHkE0XoYNFK3OW2ZKDKskh1TuPohjb1GFa1Wi2UOHxwizGgKNnIsvnY9yNlzrblQatb8FVzHmMNuyI3PVSjr4eC2+UyOy/gLpndpLw4781JYy8yNK4QL1FGGiwFgFDOC5NvbPaggIAgCAIAgCAIAgCAIAgPhCkEJieCnV2tO7s5ef0v8AUKUy7TlRS9O3vH9zxQZhGrs6hvZScN/C70KaJsw+3Kt7ROtcDuNwoKLTT7n2ygGKWna/ZzQ4eYupMoylHwyLqcr0z/k0ny2TZbrz7oe5oyZNZ8sr2+6nZuXU5e8UYjk4/wA5ybM/8T/8T3HkuP5nuKbIfVJ+0USFNlinZ8t/VRsrzz7pe5KRUzGeFoHsmyrKcpd2zKhgalbiEcQu9wCaNtdM7XqJTcVzDJO7RCDby5qdHbowq6Vysfc3sCyxuHzbnohXys/+mBbmRgCwFlByG3Luz0oICAIAgCAIAgCAIAgCAIAgCA+FSQatfh8czbSNB8+Y9CpN1V063uLIJ2F1VNvTydoz6Hbn0BTZfWRRf2tjp/KPcGag06Z43RHqRsmjCXT21ut7JmmxOGTwyNPuoKc6LIPUkzbBUGo+oAhAQkxvmaOJA91OiVFvwiMrcwwR8XgnoN00WqsK2zwiv1ubJJO7Aw+vNZI6FfToV97GYaXL9RUHVM4gdCjNk82mntUu5a8MwWKAd1tz1Kx2cm7KstfckbKGVj6gCAIAgCAIAgCAIAgCAIAgCAIAgCAIDBUUrJBZ7Q71F1kZRsnF7iyFqspwO3bqjPkVGy9DqVsVp90ajsuVLPw6k26G6k2rOol98DwaTEm8Hh32U9jJW4cvY8FuJ+X5J2Mk8I8mixF/F9kJ9XDj4Qblaof+JMfuVGyf8Rph9sTepcnRN3eS9NlezqdkvtWibpcOij8LAFGylO+c/LNoIaT6oAQBAEAQBAEAQBAEAQBAEAQBAEAQBAEAQCyAIAgCAIBZAEAQBAEAQBAEAQBAEAQBAEAQBAEAQBAEAQBAEAQBAEAQBAEAQBAEAQBAEAQBAEAQBAEAQH//2Q=="/>
          <p:cNvSpPr>
            <a:spLocks noChangeAspect="1" noChangeArrowheads="1"/>
          </p:cNvSpPr>
          <p:nvPr/>
        </p:nvSpPr>
        <p:spPr bwMode="auto">
          <a:xfrm>
            <a:off x="155575" y="-1485900"/>
            <a:ext cx="3352800" cy="31051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data:image/jpeg;base64,/9j/4AAQSkZJRgABAQAAAQABAAD/2wCEAAkGBxIREhUUEhIUEhQXFBQVFxgXFRQVGBQUFBUWFxUUFxUYHCggGBolHBQUITEhJSkrLi4uFx8zODMsNygtLisBCgoKDg0OGhAQGiwkICQsLCwsLCwsLCwsLCwsLCwsLCwsLCwsLCwsLCwsLCwsLCwsLCwsLCwsLCwsLCwsLCwsLP/AABEIANgA6QMBEQACEQEDEQH/xAAbAAEAAgMBAQAAAAAAAAAAAAAABQYDBAcCAf/EAD4QAAEDAgQDBgQEBAUEAwAAAAEAAgMEEQUGEiExQVETIjJhcYEHQlKRM6GxwRRTcvAVI2Ky0TWCksJDVHP/xAAbAQEAAgMBAQAAAAAAAAAAAAAAAQQCAwUGB//EADQRAAICAgEDAwMCBAYCAwAAAAABAgMEERIFITETQVEiMmFxoRQjQoEVM1KRsdFi4SRTwf/aAAwDAQACEQMRAD8A7goAQBAEAQBAEAQBAEAQBAEAQBAEAQBAEAQBAEAQBAEAQBAEAQBAEAQBAEAQBAEAQBAEAQBAEAQBAEAQBAEAQBAEAQBAEAQBAEAQBAEAQBAEAQBAEAQBAEAQBAEAugPl0AugF0A1BSBdQNn1ALoBdAEAQBAEAQBAEAQBAEAQBAEAQBAEAQBAEAQHlzgNyUJ8kRW5kgj2Du0d0aLrItVYNs++tI0XYxVy/g0+kdXoWP4XGh989s+GgxCTxTNYOgQn1sOHiDZ5OW6g+Kqd7XTZP8fSvFZ5OVpv/su/NNon/EKv/rPLsArGeCov6kqdkrNx5dpVmMvxKLj/AJg+6GWsKzt4PUObns2mhI8wo0RLpsJLdciboMegl8LwD0OyjRRuw7avJKA3UFU+oAgCAIAgCAIAgCAIAgCAIAgCAIAgPLipIf5IeuxwB3ZwtM0nRvAep5KdF2rEbXKx8Y/uawwaec3qZbD+Ww2A8iUNn8VXT2pX92StHhUMQ7kbR52ufuVGyrbfbZ90jdCGk+qAEB8Qg+oSCgNeopGPFnNB9kM4WTg/pIDEcoxu3iJYfyWR0aepzXafgiW1NXRGzrvZ9wpLfp4+Svp7MsmEZhin2vpd0KxaOZkYU6X8kwCo0Uz6gCAIAgCAIAgCAIAgCAIAgCAxzTNY0ucQAOJKkmMXJ6j5IR7paw90mKDrwe/06BC6uGP57y/ZErQ0EcLdLGgD8z6lNlWy2Vr3JmyoNZ8LgBc7IEmyKrcxU8e2vUejd1KRbrwbZ+2v1I92ZZn/AIVM8+ZBCnRYWDXH75ng12IO4Qtao0ZejhrzM8GqxIf/ABtKnRKrw37nk47WR+Onv6Apoy/g8aX2zM1PnJl7SMcxNGuXTJeYPZNUmLwy+B49OajRSsxrIfcjdBQ0a+TzLC14s4AjzQmMpRe4lSxrK5BL4DY8bBTs7GN1FP6LDHgmZHMPZzi3K5QzysBTXOsuMUocLg3CxOJJOL0zIhAQBAEAQBAEAQBAEAQBAY5pmsaXONgBcqdExi5PSImKB1S7XICIgbsZw1f6nj9lJZc1StQ+75JgCygq7PpKaHgh8QxsNd2cTTNL0buB/UeSaLdWI5LlY9L8mo3Bp5zeplLW/QwkD0JU7N38TVUtVR/uyUo8Ghi8MbfUi5+5UbKs8m2f3SZvNFuSjZo7npAfEB8IU7Bq1OGRSDvMafYXTZuhkWQe1Ir1flEeKBxael1Ozo1dUb7WrZoQ4tVUh0zAub14/mhvljY+Qtw8lqwvGYpx3Xb9DxUaOVfizqfdEioK2yv5hwBsw1NFn/qpR0MPMdUtNkDgeMvpn9lLe17b8lkzoZOLC6POsvcMocAQbgrA4Ek4vTMiEBAEAQBAEAQBAEAQAoCLLP4h+/4TDw+tw/YLIsJqqP8A5P8AYkgFBX9+4cbblB7kJNPJVEsiJZEDZ0nN3kz/AJQuxhDHXKa3L4JGgw+OFto2gdTzPmSmyvbdO1/WzbUGoxz1DWC73Bo8zZDKMXJ6RCVOaYwbRNdKf9I2+6kuw6fN95tJGscYrX+Cm0+t00bVi40fusPDq3Ev5Tf7900ZKnC/1GN2YKyP8Sn28gVJksLGn9szapM4RHaRpYfNQ0ap9MsXeHcnKWtjkF2OB91BQspnW9SR6qqRkjbPAIU7IrslW9xZS8YwGSmd2kBNuNhyUncx8yN64WIl8vZjEvck2f8AqoaKeZgOD5Q8FkUHMK5mjBBK3W0d4dOalM6WDl+m+EiLyrjJY7spOF7C/XostFvPxVKPqRLuDdYHCaPqAIAgCAIAgCAIAUBqVribMbxdxPRvM/spM4LX1M2Iow0ADYBQYN7Z9Kkh/KIupvUOLAbRjxkfMfpB6IWoapXN/d7ElHGGgBoAA4DohXbbe2e7qCP0IivxY6uzgb2knP6WebipLdWMtc7Xpfua8OXjIddS8yu+m9mDyAU7NjzeC40pJfPuTFPSMjFmMa0eQCMpzsnPvNtmwsTAIDy5o6IT+hH1uCwy+Jgv1GylFirKur8MrFdl+anOuBxIHK6k6dWbVkLjYbmDZpudEw0nhdGasnp3blU+xaAQ8dQVBye8X+Sl5mwMxO7WLYcTbkVOzu4WWrF6dnklcr452rdDz3h+ahop52J6cuUfBYiLqDmlFzbhZieJWCw52WSZ38DI9SPCRP5XxUTRgE94bKGc/Px/SnteCdUFAID6pB5uoALkXchsBwPAhTobQJUdiT0pB8KAwU7bkuPE8PQcEM5fCNhDA1K15tpb4nbeg5lDOC78n4Rlp4AxoaOA/u6GMpOT2zKUIIuvmdI7sojb63/SOg8ypLFUYwXOX9jcoaJkTdLBbqeZPUlQarLJWPcjYshgCEB5keGi5IA6lQ2kRtJdzU/xaDUG9tHqJsBrbck8gOaxU4t6MVZBvWzdCzMxZAC1AVvMeXWygvjFnjfbmsjpYea4PjJ9iIy9jboX9lNe3DfkoZczMNWw51l1cwSN33BChHDTcJdvY59i9I6kn1N2F7j/AIUno8exZNXBl3wavE0YcONt1DOFk0uufc94pSCWMtPREY0WOE0yg4TOaao0nhex+6yZ6C+Cvp5I6RE+4BHMLA81Jaej3dCNHmR4aCSbAbknkFK23pEN6RQMWzjLPK6Chs0N8czhfTfgGt5u8v0V5UV0pStW/wAf9mj1JWPUewiyZ2/emdNO4/NLNIB7MYQGjyWDzbF9iSX6IlUR/q7/ANzBW/DssGqnfJC/lpleRf0Jv9itkOoTT3JJr40iJY0X47f3ZAUua8ToahtPIP4gkjuvPFl7F4k4tHHjdWr4Y1lfOK4v8Gmt2xnx8nY6WUPaHDmAev5rjF4+zcLddkJj5PQ2QjZ9ugMELbuLj6D0Qyb7aM90MTXrJiBZviJs316+yGcIpvfsfaSmEbbDfmSeJPMlNkTk5vbNhDE+XQC6hg0cVpGyMOpoJAJFxextxWE1tGq2KcXs5LlV73Ys67rlrCAbcLuaLjodlTw4rk2c7p8E5NnZ2roHWPupALoBZAU/OGD7dqwbjip2dnp2U98JGXJ2L6x2bjuOCNGHUcXi+UfBJZnoBLEeoUFbBvdcysZPrzHIY3HYn81LR1Oo0qdfNF+WJ57wULOVJokDxzWSPQ9Ot5Q4lmyvWdpCOo2RnLzq+FrJhQUtlH+KeOGnpi1p3IufvsP1Psuh0+re7H7FXJn/AEox/DTARHA17xdxGok83u3cT+nsquRa7LG/yb64cYovoC0mYKAiqzAYZZe1LRr2DjbdwHAE9PJTyetAk2NDRYbAKBsicWzBBTuDXEukPhjY0vefYcPda52KJYqxbLFyS0vlkZPneOP8anniafmc1v7Fa3kJd2izX071O1c4t/Hdf8pEzhWMQ1TNUMgeOB5Fp6EHgtsLIzX0sqW49lMuM1okQNll+ppZo1eKRxu0klzvpaLn36KnPNrUuMdt/hb/AHNirbRojHY9fea9tthcfdaLOqRrf82uUV86/wCmzbGhuOotEvTVDJG6mODh/fFXqb67Y8q3tFdxlF6Zlc4AXJstq+EQ3ogp830jb/5heAbEsY5zQehcBb81ZhiWP/2zU7oo1J8+UbdryONr2bG5xt12W2XT7ktvSMFkxfZErT4iJ4HSNa9gLXWD26SRp46eI91SujxTTNk3uD/Q5dkXfFZT/pH+4KhheWc/pv8AUdgnlawFziA0C5J4AK+2kts6kYuTUY+SvS5xisTFFNMwHxsZ3NuNiePstLvS9i8sBp6skov4f/ozYLm6lqn9mx5bJyY4WJtxt1SrIjY9DJ6ddRHnJbXyjcqsX7NzwY3ENNrixvdmsenT1K3FE3JGiRnk5t/uEMq5OElJHOXg01Tttv8Aksj0y1fSdFheJIweNwsWebmnCxo53ikZgqbjbe6yPSUTVtDR0PDp9cbT5LE83dDjJoh85U2qK/RF5LvTrONmiJyPVWJYsmXeqV/1F4WJwDifxmqy6Z0f0hh+7Af3K72FX/8AF2vk598v5qOr5Yt/DRkcC0H7i64T8s6KJZQAgCAi8wYh/Dwufz4D1IO/5LVdPhDaLOHR61yh/uUX4dQmqMs7ySXyOBdz0NNg2/5rXjxTjy92WOo2tWelH7V2L3V4JDIwscwEEWKsSipLTKEJyrfKL7nF55JcGry5rjoa+zhykhdvY+djx6hcuLdVuj1lvDNw1J/drz8Nf9nZcRxRrIO1abgt1A+VrrX1fLlTSow8y7foeYpr5T0yvZLgdUMMshPeJcfO5Nh6AWV3Bx4U1JL/AH+WyLZvlr4LHV4LE9trWPI+a3X1Qug4S9zCE3F7KfBXPoqht76HO0PHLjYO9brzHTbZY2Q6ZeN6f/4X74KdfI+fFTHHRxtiY6weWh1uYcQP0uvoGDUlCdrXdLscK+f1KJZcHwlphaDs3SAGjYBtrWsudKyTfJ+S1GKS0coz1hbsMqxJCS1u0jbG2xJ1M9Nj913seaycZqX9JzrI+nZ2OuUT2OpDIwWD4i77tvZedtWotF617rf6HM8g/wDVZf6f/dUsLyzndO8Mn/ibix1xUzSQ18kbHeYcdx9v1Wd0nKxQPXYVXp48shLv7fgmzUUtLG3+IeA4gaYxcutbZrI27qzKyFa0c6NFtzctfnbejn2PYRPPVCalidSt1Nc0vtrLh83Zg3A9bKqqXOzn4Os82NOP6DfJ/Psvx3Oy0D3OjaXCzrC/mbbq6cEz2QFDzvBpkDgpR6Dpk9w4lgynUa4RfkoZzuoQ427K/niGzw5ZI6PS5fQ0T2UZ9UI8lic7qEONhvY7Hqhd6IaMWWrUUbLEmmot5/usmd/NXKlnRNaxPNaOVfGXCyJI5wO69uhx6PZuL+oJ/wDFd3pNqcHU/Psc3Mg1JSRP/CbHBNS9i4/5kPdI6s+R3229Qudn47qs7eGWaLVNF7uqL2WCKx2epa3/ACOyG3ieXGx6BjRv91vq4b+vf9jXJSf2lHzFnaso2d8sdJYEWjs3e/Xfkunj4lN0HNRekVJ3TjLWzYzDXyTYWyWR2t3dLyGhgBkYdgN9gTZcDqGtNw8JnpOhf56Un3aNf4KVI7KaI+JshP8A2uAP63WOLJSgYdVrcLttednTSrJyzkHxqjbrbbdzmsA8zdwH7Ln3r+aj0fTJ8cSe/BZZo3Cgiafo0/YBcvr1b/lWey7HMxWpN/k3/h1IP4Yt4FriCPfZdjBs9SiLRWujxky2K4aTmvxG8bWt8TpGgfkSvKuvl1SevmP/AAjoJ6x0RfxRwmV0UU7QXM0Br7blpb4XW6L6D0++EYOub1s4eVXLmpxLT8Ps3QVNMxrpGsmY0Ne0kC9vmHUFU8jFlCTcVtG6u1SXfsVv4hv/AMSmZDT96OOwlk+UEm+hv1Otbgt9cnjUvn5kapL1Z7XhF/oqYxUZadrRO26d3guVd4kzfb2rf6HNMgf9Ul/pP+9U8H3Of03xLR4+K7zHWNNidJjlHm0ch7tKwufG9M9706HrYLivyjoOA4XBJGyaEMY2RjXamtGpwIvu47roR4/cjzc52R+iTfb2+CdgoY2cG79TxWWzU9m0EAKApuexs1ZI7PSvJlyK/uEKGR1RfUYs9t8KIz6V7ozZGd3CjXc1dUX1IsOJ/hu9CoOfR/mL9TnOFG1SP6v3WT8HpL1ulnQ9awPOcUecdwiOrhdDILtd9wRuHDoQVsqslVJSj5RWnFSWmcRrsMrcHqBI3V3T3ZGi7Xt5hw8+i7kcijJjwkc+Vc6nuJ0LL/xPpJmgTnsJOd7uYT1DgNvdULOnTX+X3RahkLX1dixOzVQ2v/FQ2/rH6Kr/AAt3+lmz1ofJy34o4o2teG0rXzDSBqa12m41cyN+K6mM/QpcbHrf5KtsXZNOKOi5ew5s2HNhlGzogxw6HSAfcFcS2EZbS8HQrnKpqUezRziGjq8FrO0bG6aLdrtPzR3uLjk4WVFVypl27o79uTTmw1PtL22dCp8+00jLxx1D3/QIJL36araR91Z9ZfDOX/AS390dfO1/x5KscHqK+sE1Q0Ns67IgdWgDgXuG17cvNY11ty5yNt18Y1qmvwjodXhbXwdlwsNj0I5qciiN9bhM58JuL2ik4fVyUE7tbHFjtnW59HBcfGryMJ+HKPvotycbC2tzJE5t2B7zbgGEfcnYLozzf9EJNv8ADX7vsV/S76ZWIMLlq6rtZRw4NG4YPXmSscLD9Lds39cntk2WbSivYvUkDSzS62m1t1fSfhGnZznOFNSU8T3080TZb3LQWaiOBA+4XVwHZGxc12/JTyEnFuPkhfhnmOCJ3ZVJsHOJjefDqeeDuhvzW3qGG5N2w7/JjjXKK4s6zjMpbBIWtc86HWa0XJJFhZcKzfFlm5/Q9d+xx7KNRLT175ZKaaztrNaCQdV+ZVTHjKt9yhhwnV5RfM+5c/xCnbJGNMzBdoNtwRvG7f8AsrffQrFv3PSdNz3jTe/D9jn+WM11WFkwyQvdHcksIPdN9yxwB49FXrlbX2a2jp5NeJlrnyUZF/w3PLqogQUkovxfKQxjfO/F3oArMbZS/pOVbh1Vd3Yn+my5QOu0Hjt6fkt5RPZQFKz1JuApR3Olx7bNnI7O4SjZp6pLcjXz0/gERt6UvLNjIze4UbNXVO8kWDFTaJ3oVBz8dbsRznCt6gf1fusn4PS39qWdCssNHm+RIqTQYainY8We0OHmFHf2BA1WSaJ5uYWg+gWxW2L3MXGL8o9U+T6WPwxgejW/rZJXWP3f+44R+CQGDQ7XaT6n9lh58mXb2N6GENFmiwQgwT07Hkhzb3Cnv7GfdR2jA3B4hwBt0usTFvZmMDYwNIAFxf32/dTtvyTH4NtQQa1VRxyeNoKeezG9dzQo8Mju5pv3XcL8juFPjwbLNvTJNkbWDYADyUeWa/By7GMYkr63+GDiIWguc1pI1C4DWkjrxK60ksWrcVuT9ynH+dP6nrRccPytGxltEbBbg1jf14lc2V05d22WlCKKdn7ITGRuqINtIu9vJw5m3IrpYGZJSVcvDK2RTHXJFg+FOKPqKFrZLuMZdGCebWmzb9dtvZVM2KjfJLwbqG/TRaf8Kh46BdVTa9s2mRBosBsgNKrweGQ3czfyTYTaPlNg0LDcN3807rwG/kkQEB8cUBznNlR2k1hy2WSPS9Phwq2W7LVN2cIWLOPnWc7Cr5zn1SAdFkjrdMhqDZYsowaYQeqxZy+oT5WaNvMMumF3oURqw47tRR8sx6pwfP8AdZM72a+NTR0TQsTzOzZQxCAIAgCAIDWqHaXNPnpPvwQzj3TRsIazHOzU0jqLIZRemY6KbWwHnwPqNipJmtSNhQYkbXP7J7ZflPdf5fS77/qjN1Wpxcff2JA2I8inhmlr2ZxHE6Opwmv7YRmWMONjYkOjPyutu0+fku56tOVXxm9MoKE6p7XcvVD8TaJ7Rr7WN3Qxudv5Ft1RfTbv6dNfqv8As3LKj7rua+O47JXQuhpYpI437PmlaYxovuI2HvPJ9AFFdUKHynJbXhLv+/gycnZ212JzJeCCkhDQCBYWvxPmfM8fdU52Ox8n5ZuitLRY1BIQBAEAQEfjNaIoyT0UosY1LsmkUDCaZ1RPc8L3UnoL5qiridGNo2eQCxPNrc5nNqxxnqNt+8sj01SVVL2dGw2DRG0eSwPNXT5TbIPOtTpj09VKL/Ta9y2RmSKa7i5Sy11OztovFlicDR7QkKQEAQBAEBr1kephA4229RuFKMoPUlsUc2tgPsfIjigshxlozqDEjg/sprHwSbjyeOI91Jv16kN+6JEKDQeJ4Q9pa4XBFihMZOL2iIw+qML+wlP/AObz87el/qCkt21qyHrV+PdfBJVVIyUWe0FQU/cjhlyEG41D0Ky5P5/chJfBuU+FxsN7aj1O6xfck3QFAPqkBAEAQGKaUNBJNgEMoxcnpHPsw4m6pk0M3HBZHocTHVEecy05awkQsBI7xWJys3J9WRhzbiQjj0g7lSjPp9HOe2QeT8PL36yNgpOh1G5RjxRfeCxPPHPM21faS6Ry2WSR6Tp9XCvky05Wo+ziHnuoZyc+7nY9E2sSjoIAgCAIAgCA+FSiGRzH9lMWnwybt8n8x+6Fh/XDa8okbqNFc1sQpBKwt4Hi09HDgVOzbVZwlv29zBhNcXgsftIzZw69HDyQzvr4vlHw/BIXUGg08Tw5s7NLtjxa4cWnqCpNtN0qpbX+xE02LSU7hHVcODZOR9VJcnjQuXOnz8FgjlDhdpBHUbqDnyi4vTR6BUEH1AFAPikC6A1q2uZELvcApNldM7HqKKRi+NyVLtEQOny5rI72NiwoXOZN5cy8Iu+/d36KGyhmZzs+mPgna2pbE0uO1goRQrrc5aRzuqmfVzWG4v8Aksj0lcY49XfyX7CaEQxhoHJYtnnsi52T2zzjdaIoyedkSMsWp2WJFEwamNRPc773KyO/k2KmrSOkwxhoAHJYM8xKW3s9oQEAQBAEAQBAEBqYlSdqyw2cN2no4cFJsps4SPGFVvaNs7Z7e68dCOfoUZldVwlteH3N1QaPYisXoXEiWHaVv2eObSskWqLor+XZ9r/Yy4TijJx9Lx4mHi0+nRQY5GNKp9/Hs/YkFBoMNTTMkaWvaHAqTKFkq3yi+5XpcFngOqlku3joduPQKToxyqrVq1d/kMzO+Paogc09QNkDwIT/AMqSf90bsOaKZ3z29Qo0aZdPvXhbMxzDTfzWpoxWFf8A6TVqM107eDi70U6Nkem3y/QiKrNskm0MZ9bIW4dOrj3nI14MEqak6pSWjzv+iG2eZRQtVpbLVhWCRQDYXPVGzlX5U7X3N2pqGxtJcQAFBohB2PSRQsbxZ9U/RHe1+XNZHoMXGjRHlIsmW8EELdTh3isWzmZuY7XxXgnnvAFyoKCW3pHPsz4mZ5NDNwDbbqskeiwcdVQ5yLNljC+xjBI7xUM5edkOyTSJxQc9eAhJ9QBAEAQBAEAQBAQ+KUz2O7eEXcBZ7f5jP+QskW6LIyj6Vnh+H+Tfoa1kzA5huD9weh81BXsrlW9SM5UGBEYtg2s9pE7s5hwI2DvJyy2WsfJ4LhZ3izBQ49Z3Z1Leyk6/K7zBQ2W4W1zoe0TzHA7g3Hko0UmmuzR9UEHiSJrtnAH1CklSlHumR9RgNO/jE32ACbLEMy+PiRrHKlL9JHumzb/iOR8mWLLNM35L+qbMZZ978s34KGNnhY0ewTZXldZLyzYUGsjcTxqKEbuBPRZaLNOLZa/HYplXWz1r9LQQ33t7qTtwqpxY8n5LRgOX2QC7t3fosWzlZWbK19vBOk2UFD8FTzVjukdnGdzxsskjr4OHv65GplTBC49rIPRGzdn5aS4QLu0WWJwt77n1AEAQBAEAQBAEAQBAfLICBrqJ8DzNTi4P4kfJ3m0dVkXq7YWx9O3+zJLDcRjnbqYd+YPEHoQo0VrqZ1PUvBtoajWr6COZumRod+o9CmzZVdOt7iyCdhVVTG9PJrZ9Dt/spL6yMe5atWn8o9RZq0HTPE6M9bbJoS6dy71STRJ0+O07+Ejfc2TRVnh3Q8xNxlXGeD2n3CaNLqmvKZ6NSz6m/cKNEcJfBglxOFvGRv3CaNkceyXhMiqzNcDPCS8+SnRar6ZdL7lpELU5gqZ+7EwtHkE0XoYNFK3OW2ZKDKskh1TuPohjb1GFa1Wi2UOHxwizGgKNnIsvnY9yNlzrblQatb8FVzHmMNuyI3PVSjr4eC2+UyOy/gLpndpLw4781JYy8yNK4QL1FGGiwFgFDOC5NvbPaggIAgCAIAgCAIAgCAIAgPhCkEJieCnV2tO7s5ef0v8AUKUy7TlRS9O3vH9zxQZhGrs6hvZScN/C70KaJsw+3Kt7ROtcDuNwoKLTT7n2ygGKWna/ZzQ4eYupMoylHwyLqcr0z/k0ny2TZbrz7oe5oyZNZ8sr2+6nZuXU5e8UYjk4/wA5ybM/8T/8T3HkuP5nuKbIfVJ+0USFNlinZ8t/VRsrzz7pe5KRUzGeFoHsmyrKcpd2zKhgalbiEcQu9wCaNtdM7XqJTcVzDJO7RCDby5qdHbowq6Vysfc3sCyxuHzbnohXys/+mBbmRgCwFlByG3Luz0oICAIAgCAIAgCAIAgCAIAgCA+FSQatfh8czbSNB8+Y9CpN1V063uLIJ2F1VNvTydoz6Hbn0BTZfWRRf2tjp/KPcGag06Z43RHqRsmjCXT21ut7JmmxOGTwyNPuoKc6LIPUkzbBUGo+oAhAQkxvmaOJA91OiVFvwiMrcwwR8XgnoN00WqsK2zwiv1ubJJO7Aw+vNZI6FfToV97GYaXL9RUHVM4gdCjNk82mntUu5a8MwWKAd1tz1Kx2cm7KstfckbKGVj6gCAIAgCAIAgCAIAgCAIAgCAIAgCAIDBUUrJBZ7Q71F1kZRsnF7iyFqspwO3bqjPkVGy9DqVsVp90ajsuVLPw6k26G6k2rOol98DwaTEm8Hh32U9jJW4cvY8FuJ+X5J2Mk8I8mixF/F9kJ9XDj4Qblaof+JMfuVGyf8Rph9sTepcnRN3eS9NlezqdkvtWibpcOij8LAFGylO+c/LNoIaT6oAQBAEAQBAEAQBAEAQBAEAQBAEAQBAEAQCyAIAgCAIBZAEAQBAEAQBAEAQBAEAQBAEAQBAEAQBAEAQBAEAQBAEAQBAEAQBAEAQBAEAQBAEAQBAEAQH//2Q=="/>
          <p:cNvSpPr>
            <a:spLocks noChangeAspect="1" noChangeArrowheads="1"/>
          </p:cNvSpPr>
          <p:nvPr/>
        </p:nvSpPr>
        <p:spPr bwMode="auto">
          <a:xfrm>
            <a:off x="307975" y="-1333500"/>
            <a:ext cx="3352800" cy="31051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149"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0306" y="1619250"/>
            <a:ext cx="942520" cy="872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descr="https://encrypted-tbn3.gstatic.com/images?q=tbn:ANd9GcRAvRUWMTs6ZnW8IdOKp3dGcRD0uKK9d5FkMWg8Gz5z8fV-M3R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066" y="2573710"/>
            <a:ext cx="1143000" cy="85725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C:\Users\DSamanta\Desktop\Mahout_files\mantle-mahou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044" y="3951819"/>
            <a:ext cx="2145730" cy="844907"/>
          </a:xfrm>
          <a:prstGeom prst="rect">
            <a:avLst/>
          </a:prstGeom>
          <a:noFill/>
          <a:extLst>
            <a:ext uri="{909E8E84-426E-40DD-AFC4-6F175D3DCCD1}">
              <a14:hiddenFill xmlns:a14="http://schemas.microsoft.com/office/drawing/2010/main">
                <a:solidFill>
                  <a:srgbClr val="FFFFFF"/>
                </a:solidFill>
              </a14:hiddenFill>
            </a:ext>
          </a:extLst>
        </p:spPr>
      </p:pic>
      <p:pic>
        <p:nvPicPr>
          <p:cNvPr id="6153" name="Picture 9" descr="C:\Users\DSamanta\Desktop\Mahout_files\mantle-asf.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76056" y="3356992"/>
            <a:ext cx="1929706" cy="759845"/>
          </a:xfrm>
          <a:prstGeom prst="rect">
            <a:avLst/>
          </a:prstGeom>
          <a:noFill/>
          <a:extLst>
            <a:ext uri="{909E8E84-426E-40DD-AFC4-6F175D3DCCD1}">
              <a14:hiddenFill xmlns:a14="http://schemas.microsoft.com/office/drawing/2010/main">
                <a:solidFill>
                  <a:srgbClr val="FFFFFF"/>
                </a:solidFill>
              </a14:hiddenFill>
            </a:ext>
          </a:extLst>
        </p:spPr>
      </p:pic>
      <p:pic>
        <p:nvPicPr>
          <p:cNvPr id="6155" name="Picture 11" descr="Apache HBase">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8754" y="4858358"/>
            <a:ext cx="1271587" cy="314325"/>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13" descr="data:image/jpeg;base64,/9j/4AAQSkZJRgABAQAAAQABAAD/2wCEAAkGBwgHBgkIBwgKCgkLDRYPDQwMDRsUFRAWIB0iIiAdHx8kKDQsJCYxJx8fLT0tMTU3Ojo6Iys/RD84QzQ5OjcBCgoKDQwNGg8PGjclHyU3Nzc3Nzc3Nzc3Nzc3Nzc3Nzc3Nzc3Nzc3Nzc3Nzc3Nzc3Nzc3Nzc3Nzc3Nzc3Nzc3N//AABEIAGgAngMBIgACEQEDEQH/xAAcAAACAwEBAQEAAAAAAAAAAAAABgQFBwMCAQj/xABCEAABAwMCAwQHBQcBCAMAAAABAgMEAAURBiESMUEHE1FhFBUiMnGBkSNCUqHRM2JygpKxwSRDY6KzwuHw8RY0Rv/EABgBAQADAQAAAAAAAAAAAAAAAAABAgME/8QAIREBAQACAQUBAQEBAAAAAAAAAAECAxESEyExQSJhUQT/2gAMAwEAAhEDEQA/ANxooooCiiigKKKgXW62+0RzIucxiK0BzccCc/CgnUVmV67X7cwS1ZYD05Z2Djh7tGenQk/lSpO7QdY3I4ZW3CT0TGa3/wCLNTMbfStyk9thm3+BDlTIsh5tCokP0t0qVjCMkf8AT+YqJN1TBjybbFU42JExvv1IWrHdMhOStXhyxWFTbRdbg4bjeVq4lr2elBXEtf7icZP5VFTp50qPAhPd5zxFIGT445eHnVpryt4kVu3DGc2tfidqljUzcpEt1SA0+pMVlCFKW82EpwrlgEq4vkBV2rW9iYtTc2VcYvGtAUI7LoWvfkkJG5NYV6hkfiT/AOfOuYskxLyQ2MEn3+Hl57VN1Zz4ib9V+t+/+Qeh2xmVdEBqXMUBFgJILhz7qduZ6k9PlROva/TGrLCUhd1cQFv8O6YqOqlfmAOtYgi06jgS0XaMlciRwYaltrDqgPEE79a92HUb9nm91dW3vQ1vF2alDeHpSugUpW5APSs2r9ASpbNut/fOr4kJACcc1q6AeJNcZ90FttqZMwDvl4ShlJwVrPJA86Q42po0hQ1TqZ1EWIzkWu2JWFrUfx4HNR5DbaqZ/WS5lyRdFIEu7rPd2m1tniRFzt3jhHNX9qDVm7nxTm4PCkvpa72RhWzIPLPmd/pXS0zvWKXX2h/puMpZV1cA5q+GeXlis6tCZMx5em4MsyJTy++v90ST7JP+ySflw89hTlftQ2jSFuabfWOJKQiNEa3ccPIAJ/zQMdFL+n3J/oLl1v3Aw8+OMRgr2Y7fRPmo8yfE+VXbLocbS4ArChkAjfHTag60UUUBUWdNi26KuTOkNx2GxlTjqsAfM1R6v1nbNKxx6SsvzV/sYjfvr/QeZpIY05ftbuC7axeVFhJ3j29vYfQ/3O/woXwk3XtGuN5lKgaJgLWn3VTnknA/hT0+J+lcLb2dOXKT6fqu5PzJB5pKth+nyxTpb4ES2R0R4bCWkJ2wjmfnU+PyPxreYSTy57stvhkl6t0KLdZLMVlCG0nhT7PSrWwxE+kJu6llMSKA6v2UglY5N+GSfHyrlqxhbF+lJX98hSfnUhhbcTSKS4w4+iZLV3qY4AdVgbcO+M+R511ZeMJI4cf1neXqfKmamuLchyCmHcozeWopc4jIbByeFeE7+Q2O3Oru3aR73ulKBSyi4ekoC/e7otoPB/UnH1qx0pbUojsqL0qTFOFtImRChTKh0HFun4YxTWd65stvTOnB14aJl+s/bLLrp+S2othGH5Drkl9xRwhhkH2eI9M7nb8NRLZaWX7ZOuiLiwgxipCG3Bj2uHY8+fUbb4rULnFYlwlty0cbRwVpBOFYPXG5Hl1rKdTvsS54Q0uN6MwcR2GWiA0eqjkD2j8NuXjWuvZls8Rjt1Ya/wBUydnqg5bJUVwFbTbgUkL5JzzA+dWNy0/brghSX2Eb7DPtfl+lR9AsLbsrjikY7x3KT4gbVeK941WydVXxt6JWX37s0S2XHrSeBRGSDuD/AJH1NI8iNc7E6e8D0dagUd62PZUPJQr9D5x/6zSxr652+z2Na5EVmTJfISyys4Cz1JHgKy2a5JzG2rZbeKzG2ayvVptPq60Ox4jJJKlNM/aE9ST41K0fdoTN5VcJ1sud8vyz9gnKSgHoSrc/kQKtNE2qy35SnJtmQAlW4hySoo/jbUcgeHOths1kttobAtsRtkEe8E4J+NYuhWWmBdbktu46lLbRCuNi2sK+za22K1c1q+g8qZFAEYVj517ooCk7V2rX4UlNm05H9Pvjg/ZjdEdP43D08h1pmnJccZUzHfSw8vkvqnzA6mo1mslvsrSm4TWFuK4nHXDxOOq8VKPM0CzpTQSYcpV31HI9ZXh08RWv3W/4RTdcUnuMjpUuvK0haSk1MvF5RlOZwpK9tK4V4r3JjqaO/u/irjXXLLHFZZfJe11alyYqZ8dHE6wkhaPxI8flXX1VaHNFhbU7KGkF8SEuYw54fM7YphbWFAoVS0/pRqLdnJltaT3Eod3MjgYylX3h0ODuB8cVW28cckxx55455c9GyGmVCU535bU4GEPSHSVOrO3C2gHAA8Tnryp6S+ysEhxsgcWTxcsHB+lZrepDtjuMZlDayxCj4hrWcpWtQP2meWee3kKhWy+BmRDbW9lpMd1C1fjU5xKUfqUj5VOWm5/qIx/6JrnRWgXu9RWYbuH3kpB7tx6PhSmFHdJKeeKQO9nXW6phSH0XRl1QCXcBC0J8UqSARjqFV9tkG83NbTjLSkJXHSxIdX7KHQMjJzz2KRgcuGnSx2WNZYx7v7R9W63VdfIDpUzHHXP9qvXntvPqJrEduDERGZJKEJ4QSN/j868k16cVxHeqLUeqbVp1oma//qCPYjNHK1fHHu/E1X15rT34ixuU+NbYL0yc6ltloZUpWxJ8AOtYfq26zr9cjcJEeQ3Gxwx0qbKQlH60ao1JctSul6QVNwmzhppA9hHxPU+ZrWtAt3L1HEj3mKxKhutDuJKACeHolY5/OsdmfPiOjXr6fNZ5oa1MCRHm3RUyJFkEiLcojuENrG3CvHu5Pjt0rdrc0+wylD8hUggbOqAyr4kYB+QqrhaYgW6Q6q3pDUaR+3indpXmB0NWcGF6CnumVqLH3EK34PIHwrNqmUUUUEK4W+NcWCzKQVJ+6pKuEp+BG4pcf0reGlk2zVVxaa+626UuAfNQJpwooEB7Sernv/2stP8AChCf7CoMns/1I6OM6xnLX+8s/wDatNqPLD5YUIpSHTsFK5JoMEucjVunr16rjX2bKfA4uFlzj/qBzVm7rTVWnVsNahhsPF720cSQlZHxRtn41qVl01BtK3JHB30x5XG9Ic9pSz4n/HhUVzTbd11B62u6Q4GBwRWvuoHU/E1MtnpFxl9lON2lW4JT61gXGClQ2WWVOJPw4d/yq7ha209LQCzeIw/ddJQr6KFdO0NthyyizxITcibLwmOgp/ZjqvyxSBd+zZ23N2eO28XZ0x7u3QOSU8yfkKv3Kz7OPxp6bva5CATLhup6faJ/zXlc+zMe2p+Eg89lJzWP6f0Sxf8AVcyBGSPVsNZQ88RufL57n6Vdae7MokjU14ttzWe7hFC2i2PfC84J88f5qe5/Dtf07ztb6bioKnbxEKkj3ELK1f0il249qVobTiBHlzT5tlkfVWD+VK1w0I81qudp6A8pbyYglwio8PGnlwk9DkKGfKpMXSbN3036ztUYtXa2OFqdABwHSk5JCehI+tR3L8T2p9RLzr3UE9aWEFNrYcOAGkHiIPUqIz9Ki3nTF101JjXW4NiXDUtLin0EqSoHchXWtscs1m1JYGkyIbC2X2QUkJGUnHMEdQajaWj8dnk6fuoTIMImOsLSPtGzuk45bj86pbb7XmMnpXxNLWtz/X22Oh22XRoCZEIyN+Sk+BHWpOmYr2lJpsbynHbY6oqgPK3KDzLR/wAVI0xEXpyU5Y1KUuEcuQVqOSE9W/l/amKVGZksFp5AUjz6GoS7DxHI19rjHStCAhxfGobcWMZrtQFFFFAUUUUBRRRQFFFFBFRDYTKXK4MvKGCtXMDyqp1Y43Ct7tySFqmNtFmKEnk4vZJx45I38KYKgzISJkqM47uhhXGlP7/Q0FZorT7enbI1G96Qv231/iWedWKYnd3p2an/AG0ZDSv5FKI/5h+lWFfDuCKBOEXve1h2SN+4sbKf6nnf0qeYiLbq5MtnKWbm13TyEnYuo3SrHiU8Qz5CrCBAVGulynPKSpcpaODH3G0oAAP83Gf5q7TovpBjKRw8bDyXEk9ByOPlmg6RYqIoUhnZoq4gjw8fzqsILGq0LSlQRKjEKI5FSTt+RNXY5V44EKWlzhyU+6fjQeJMdD4RnZSDlCvwmuqc9a9UUBRRRQFFFFAna91zF0kyhtLXpM95PE2zx8KUpH3lnoP70nRLn2o3lj0+C00ywr2m0qShHEPIK3I+lUS0o1J2tuIm+0wqeWuFX4GunwOPzrfQMbDlQKeg7vfLhb5h1RGTFkRneDPDwZGMk+GPMGrRzVWn218C7zBSfDv0191TcLbAscld3lejRXEltSh7xztgeJrFX1aD9WuJtelL8oBJDc3g9gEdVEq2+YoN9YkMyWkux3UOtK5KQriB+lRLhe7VbClNwuEaMVcg66E1mfYYZQt93SgjugQUJ6BeOYFI8eVao2o7grW1sm3B8unKEOALbOeeCRkeGDQfomDc4FwRxQZjD6f904FVzuF5tltUEXCfHjqUNg64Ek0ldnNq0sXZt40g5I41o7pcd/m0ob8jv18cVmDUu1xtSXBWt7fKnPLcI7tDuFoOTuQojI+BNB+h4N0g3FOYExiQBz7lwKrhN1BZre4W5tziMuJ5pW6AR8qTeze36QbfmXzTL7yEd2Gn2JG3cY367jn4kUrXSb2fzL3MeRZrxfZT6y445Gb4h8hkcsUGxW+6W+5pK7fMjyUjmWnArFe5U+JEKRKlMsKVukOLCcj51g3Z/wB2ntJjqs7MmJFW4sdzI2cS1w7oXgkHflVh2xK9Z67hW5rhU41HQhPEMgKcWf0FBsMy+WmC6hqZcozLjgyhK3QCR5VOQpK0BaCClQyCncGsP7RdFW/TlmiTPSpUm4POBDq318Qc2326YxVlJvs2xdktuZbdUmXLBbbc6oR5eeKDTzfbSJvoJuUX0rOO670cWfhWYM3693PtW9AjXWU3b0PkKjBQ4OFKd+njXrTvZ1ZnNGrul1S6ZrjRfS8lZBa6gg9T4moPYlE9K1FMnuKU4GWglK1HclR5/wBqDY3rhDYeSw/KYbeOMNrdAVvy2rn62tpni3idH9MwVBgLHHgc9qxHWEd3UXaqqHFXwOlxLKXQN2wkZJFaBD0VprRve3yRLkJcQwpt6Q87nPFzOPE0DI/qiwR3FIevEJtY2UFPAEfGrCJMizmEvxH2n2VclNqBFYWp3s/U28IGmL/cACoKmttk4Vzzkq8/CrLsLDwv11bZUpMT0ZKlJO2V8W2QDzx1oO2u9DXuHqRd/wBNIVIDrvf8LX7Rh3xA6g1IRqbtMuLQjx9PpjOZ4fSXGVJ+eFbCiigm9p2mr1ctOWlMZDs+RE/+ylCvbWSnBUPEg1VPOa4umjPVbenfQ2GUpaUc4cfHkg+75miigYNB2e86e0NNDcIt3VxSnG46sZJ+7VDPv2rbhHMW89nLcuSpHD3/AHfEB58j+RoooLTQOmL5prT13mrZQLrKTmPGCs8IA2B6Z8qrZ1+1bcI5i3js6blvqTwd+pviAPjyNfKKDvpTQl5jaNv7UngjzroyEMsFW6AkbBR89/gKrNBJ1pp9Ey1W/TKkLlulwypZ4UR1cAH8yRjYda+0UFh2WaZvULU8m5Xu3OsfZLw66UnjWtW52OQf1oOnL5cO1cXWVbnEQW5QUmSrhwUoTtyOedFFBL7YLPer7Mtse125+THaClOON8OATgeOeWal9oOkJtx0db49uaL0iAgHuB7yxjcDzoooF5b2u7ppByyI0+uOwy2ELeV7LjyfwpSds+dM3ZHYJ9js0tdyhuRpLzpIaVjOBy5GiigpdD6bvSO0GVeLrbno7OXFIcXjBJO3Xwpn7V7LPveme6tbZddadDhZTjKx5ZoooE20r1wrRz9iiacMVlppSTIc+zdcBVulKPHfcnpmr/sd0/OskC5OXeE5FdfeSENu4zwpGM8/Oiig/9k="/>
          <p:cNvSpPr>
            <a:spLocks noChangeAspect="1" noChangeArrowheads="1"/>
          </p:cNvSpPr>
          <p:nvPr/>
        </p:nvSpPr>
        <p:spPr bwMode="auto">
          <a:xfrm>
            <a:off x="155575" y="-471488"/>
            <a:ext cx="1504950" cy="990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158"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91034" y="5301208"/>
            <a:ext cx="1181840" cy="777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05509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4783"/>
            <a:ext cx="8229600" cy="643937"/>
          </a:xfrm>
        </p:spPr>
        <p:txBody>
          <a:bodyPr>
            <a:normAutofit fontScale="90000"/>
          </a:bodyPr>
          <a:lstStyle/>
          <a:p>
            <a:r>
              <a:rPr lang="en-US" sz="2400" dirty="0">
                <a:solidFill>
                  <a:srgbClr val="960000"/>
                </a:solidFill>
                <a:latin typeface="Times New Roman" pitchFamily="18" charset="0"/>
                <a:cs typeface="Times New Roman" pitchFamily="18" charset="0"/>
              </a:rPr>
              <a:t>Tools available</a:t>
            </a:r>
            <a:endParaRPr lang="en-IN" sz="2400" dirty="0">
              <a:solidFill>
                <a:srgbClr val="960000"/>
              </a:solidFill>
              <a:latin typeface="Times New Roman" pitchFamily="18" charset="0"/>
              <a:cs typeface="Times New Roman" pitchFamily="18" charset="0"/>
            </a:endParaRPr>
          </a:p>
        </p:txBody>
      </p:sp>
      <p:sp>
        <p:nvSpPr>
          <p:cNvPr id="3" name="Content Placeholder 2"/>
          <p:cNvSpPr>
            <a:spLocks noGrp="1"/>
          </p:cNvSpPr>
          <p:nvPr>
            <p:ph idx="1"/>
          </p:nvPr>
        </p:nvSpPr>
        <p:spPr>
          <a:xfrm>
            <a:off x="317392" y="1034768"/>
            <a:ext cx="8575088" cy="5366032"/>
          </a:xfrm>
        </p:spPr>
        <p:txBody>
          <a:bodyPr>
            <a:noAutofit/>
          </a:bodyPr>
          <a:lstStyle/>
          <a:p>
            <a:r>
              <a:rPr lang="en-IN" sz="1600" b="1" dirty="0">
                <a:latin typeface="Times New Roman" panose="02020603050405020304" pitchFamily="18" charset="0"/>
                <a:cs typeface="Times New Roman" panose="02020603050405020304" pitchFamily="18" charset="0"/>
              </a:rPr>
              <a:t>NoSQL</a:t>
            </a:r>
            <a:r>
              <a:rPr lang="en-IN" sz="1600" dirty="0">
                <a:latin typeface="Times New Roman" panose="02020603050405020304" pitchFamily="18" charset="0"/>
                <a:cs typeface="Times New Roman" panose="02020603050405020304" pitchFamily="18" charset="0"/>
              </a:rPr>
              <a:t> </a:t>
            </a:r>
          </a:p>
          <a:p>
            <a:pPr lvl="1"/>
            <a:r>
              <a:rPr lang="en-IN" dirty="0" err="1">
                <a:latin typeface="Times New Roman" panose="02020603050405020304" pitchFamily="18" charset="0"/>
                <a:cs typeface="Times New Roman" panose="02020603050405020304" pitchFamily="18" charset="0"/>
              </a:rPr>
              <a:t>DatabasesMongoDB</a:t>
            </a:r>
            <a:r>
              <a:rPr lang="en-IN" dirty="0">
                <a:latin typeface="Times New Roman" panose="02020603050405020304" pitchFamily="18" charset="0"/>
                <a:cs typeface="Times New Roman" panose="02020603050405020304" pitchFamily="18" charset="0"/>
              </a:rPr>
              <a:t>, CouchDB, Cassandra, </a:t>
            </a:r>
            <a:r>
              <a:rPr lang="en-IN" dirty="0" err="1">
                <a:latin typeface="Times New Roman" panose="02020603050405020304" pitchFamily="18" charset="0"/>
                <a:cs typeface="Times New Roman" panose="02020603050405020304" pitchFamily="18" charset="0"/>
              </a:rPr>
              <a:t>Redis</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BigTable</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Hbase</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Hypertable</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Voldemort</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Riak</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ZooKeeper</a:t>
            </a:r>
            <a:r>
              <a:rPr lang="en-IN" dirty="0">
                <a:latin typeface="Times New Roman" panose="02020603050405020304" pitchFamily="18" charset="0"/>
                <a:cs typeface="Times New Roman" panose="02020603050405020304" pitchFamily="18" charset="0"/>
              </a:rPr>
              <a:t> </a:t>
            </a:r>
          </a:p>
          <a:p>
            <a:pPr lvl="1"/>
            <a:endParaRPr lang="en-IN" sz="800" dirty="0">
              <a:latin typeface="Times New Roman" panose="02020603050405020304" pitchFamily="18" charset="0"/>
              <a:cs typeface="Times New Roman" panose="02020603050405020304" pitchFamily="18" charset="0"/>
            </a:endParaRPr>
          </a:p>
          <a:p>
            <a:r>
              <a:rPr lang="en-IN" sz="1600" b="1" dirty="0" err="1">
                <a:latin typeface="Times New Roman" panose="02020603050405020304" pitchFamily="18" charset="0"/>
                <a:cs typeface="Times New Roman" panose="02020603050405020304" pitchFamily="18" charset="0"/>
              </a:rPr>
              <a:t>MapReduce</a:t>
            </a:r>
            <a:r>
              <a:rPr lang="en-IN" sz="1600" dirty="0">
                <a:latin typeface="Times New Roman" panose="02020603050405020304" pitchFamily="18" charset="0"/>
                <a:cs typeface="Times New Roman" panose="02020603050405020304" pitchFamily="18" charset="0"/>
              </a:rPr>
              <a:t> </a:t>
            </a:r>
          </a:p>
          <a:p>
            <a:pPr lvl="1"/>
            <a:r>
              <a:rPr lang="en-IN" dirty="0" err="1">
                <a:latin typeface="Times New Roman" panose="02020603050405020304" pitchFamily="18" charset="0"/>
                <a:cs typeface="Times New Roman" panose="02020603050405020304" pitchFamily="18" charset="0"/>
              </a:rPr>
              <a:t>Hadoop</a:t>
            </a:r>
            <a:r>
              <a:rPr lang="en-IN" dirty="0">
                <a:latin typeface="Times New Roman" panose="02020603050405020304" pitchFamily="18" charset="0"/>
                <a:cs typeface="Times New Roman" panose="02020603050405020304" pitchFamily="18" charset="0"/>
              </a:rPr>
              <a:t>, Hive, Pig, Cascading, </a:t>
            </a:r>
            <a:r>
              <a:rPr lang="en-IN" dirty="0" err="1">
                <a:latin typeface="Times New Roman" panose="02020603050405020304" pitchFamily="18" charset="0"/>
                <a:cs typeface="Times New Roman" panose="02020603050405020304" pitchFamily="18" charset="0"/>
              </a:rPr>
              <a:t>Cascalog</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mrjob</a:t>
            </a:r>
            <a:r>
              <a:rPr lang="en-IN" dirty="0">
                <a:latin typeface="Times New Roman" panose="02020603050405020304" pitchFamily="18" charset="0"/>
                <a:cs typeface="Times New Roman" panose="02020603050405020304" pitchFamily="18" charset="0"/>
              </a:rPr>
              <a:t>, Caffeine, S4, </a:t>
            </a:r>
            <a:r>
              <a:rPr lang="en-IN" dirty="0" err="1">
                <a:latin typeface="Times New Roman" panose="02020603050405020304" pitchFamily="18" charset="0"/>
                <a:cs typeface="Times New Roman" panose="02020603050405020304" pitchFamily="18" charset="0"/>
              </a:rPr>
              <a:t>MapR</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Acunu</a:t>
            </a:r>
            <a:r>
              <a:rPr lang="en-IN" dirty="0">
                <a:latin typeface="Times New Roman" panose="02020603050405020304" pitchFamily="18" charset="0"/>
                <a:cs typeface="Times New Roman" panose="02020603050405020304" pitchFamily="18" charset="0"/>
              </a:rPr>
              <a:t>, Flume, Kafka, Azkaban, </a:t>
            </a:r>
            <a:r>
              <a:rPr lang="en-IN" dirty="0" err="1">
                <a:latin typeface="Times New Roman" panose="02020603050405020304" pitchFamily="18" charset="0"/>
                <a:cs typeface="Times New Roman" panose="02020603050405020304" pitchFamily="18" charset="0"/>
              </a:rPr>
              <a:t>Oozie</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Greenplum</a:t>
            </a:r>
            <a:r>
              <a:rPr lang="en-IN" dirty="0">
                <a:latin typeface="Times New Roman" panose="02020603050405020304" pitchFamily="18" charset="0"/>
                <a:cs typeface="Times New Roman" panose="02020603050405020304" pitchFamily="18" charset="0"/>
              </a:rPr>
              <a:t> </a:t>
            </a:r>
          </a:p>
          <a:p>
            <a:pPr lvl="1"/>
            <a:endParaRPr lang="en-IN" sz="800" dirty="0">
              <a:latin typeface="Times New Roman" panose="02020603050405020304" pitchFamily="18" charset="0"/>
              <a:cs typeface="Times New Roman" panose="02020603050405020304" pitchFamily="18" charset="0"/>
            </a:endParaRPr>
          </a:p>
          <a:p>
            <a:r>
              <a:rPr lang="en-IN" sz="1600" b="1" dirty="0">
                <a:latin typeface="Times New Roman" panose="02020603050405020304" pitchFamily="18" charset="0"/>
                <a:cs typeface="Times New Roman" panose="02020603050405020304" pitchFamily="18" charset="0"/>
              </a:rPr>
              <a:t>Storage </a:t>
            </a:r>
          </a:p>
          <a:p>
            <a:pPr lvl="1"/>
            <a:r>
              <a:rPr lang="en-IN" dirty="0">
                <a:latin typeface="Times New Roman" panose="02020603050405020304" pitchFamily="18" charset="0"/>
                <a:cs typeface="Times New Roman" panose="02020603050405020304" pitchFamily="18" charset="0"/>
              </a:rPr>
              <a:t>S3, HDFS, GDFS</a:t>
            </a:r>
          </a:p>
          <a:p>
            <a:pPr lvl="1"/>
            <a:endParaRPr lang="en-IN" sz="800" dirty="0">
              <a:latin typeface="Times New Roman" panose="02020603050405020304" pitchFamily="18" charset="0"/>
              <a:cs typeface="Times New Roman" panose="02020603050405020304" pitchFamily="18" charset="0"/>
            </a:endParaRPr>
          </a:p>
          <a:p>
            <a:r>
              <a:rPr lang="en-IN" sz="1600" b="1" dirty="0">
                <a:latin typeface="Times New Roman" panose="02020603050405020304" pitchFamily="18" charset="0"/>
                <a:cs typeface="Times New Roman" panose="02020603050405020304" pitchFamily="18" charset="0"/>
              </a:rPr>
              <a:t>Servers</a:t>
            </a:r>
            <a:r>
              <a:rPr lang="en-IN" sz="1600" dirty="0">
                <a:latin typeface="Times New Roman" panose="02020603050405020304" pitchFamily="18" charset="0"/>
                <a:cs typeface="Times New Roman" panose="02020603050405020304" pitchFamily="18" charset="0"/>
              </a:rPr>
              <a:t> </a:t>
            </a:r>
          </a:p>
          <a:p>
            <a:pPr lvl="1"/>
            <a:r>
              <a:rPr lang="en-IN" dirty="0">
                <a:latin typeface="Times New Roman" panose="02020603050405020304" pitchFamily="18" charset="0"/>
                <a:cs typeface="Times New Roman" panose="02020603050405020304" pitchFamily="18" charset="0"/>
              </a:rPr>
              <a:t>EC2, Google App Engine, Elastic, Beanstalk, </a:t>
            </a:r>
            <a:r>
              <a:rPr lang="en-IN" dirty="0" err="1">
                <a:latin typeface="Times New Roman" panose="02020603050405020304" pitchFamily="18" charset="0"/>
                <a:cs typeface="Times New Roman" panose="02020603050405020304" pitchFamily="18" charset="0"/>
              </a:rPr>
              <a:t>Heroku</a:t>
            </a:r>
            <a:r>
              <a:rPr lang="en-IN" dirty="0">
                <a:latin typeface="Times New Roman" panose="02020603050405020304" pitchFamily="18" charset="0"/>
                <a:cs typeface="Times New Roman" panose="02020603050405020304" pitchFamily="18" charset="0"/>
              </a:rPr>
              <a:t> </a:t>
            </a:r>
          </a:p>
          <a:p>
            <a:pPr lvl="1"/>
            <a:endParaRPr lang="en-IN" sz="800" dirty="0">
              <a:latin typeface="Times New Roman" panose="02020603050405020304" pitchFamily="18" charset="0"/>
              <a:cs typeface="Times New Roman" panose="02020603050405020304" pitchFamily="18" charset="0"/>
            </a:endParaRPr>
          </a:p>
          <a:p>
            <a:r>
              <a:rPr lang="en-IN" sz="1600" b="1" dirty="0">
                <a:latin typeface="Times New Roman" panose="02020603050405020304" pitchFamily="18" charset="0"/>
                <a:cs typeface="Times New Roman" panose="02020603050405020304" pitchFamily="18" charset="0"/>
              </a:rPr>
              <a:t>Processing</a:t>
            </a:r>
            <a:r>
              <a:rPr lang="en-IN" sz="1600" dirty="0">
                <a:latin typeface="Times New Roman" panose="02020603050405020304" pitchFamily="18" charset="0"/>
                <a:cs typeface="Times New Roman" panose="02020603050405020304" pitchFamily="18" charset="0"/>
              </a:rPr>
              <a:t> </a:t>
            </a:r>
          </a:p>
          <a:p>
            <a:pPr lvl="1"/>
            <a:r>
              <a:rPr lang="en-IN" dirty="0">
                <a:latin typeface="Times New Roman" panose="02020603050405020304" pitchFamily="18" charset="0"/>
                <a:cs typeface="Times New Roman" panose="02020603050405020304" pitchFamily="18" charset="0"/>
              </a:rPr>
              <a:t>R, Yahoo! Pipes, Mechanical Turk, </a:t>
            </a:r>
            <a:r>
              <a:rPr lang="en-IN" dirty="0" err="1">
                <a:latin typeface="Times New Roman" panose="02020603050405020304" pitchFamily="18" charset="0"/>
                <a:cs typeface="Times New Roman" panose="02020603050405020304" pitchFamily="18" charset="0"/>
              </a:rPr>
              <a:t>Solr</a:t>
            </a:r>
            <a:r>
              <a:rPr lang="en-IN" dirty="0">
                <a:latin typeface="Times New Roman" panose="02020603050405020304" pitchFamily="18" charset="0"/>
                <a:cs typeface="Times New Roman" panose="02020603050405020304" pitchFamily="18" charset="0"/>
              </a:rPr>
              <a:t>/Lucene, </a:t>
            </a:r>
            <a:r>
              <a:rPr lang="en-IN" dirty="0" err="1">
                <a:latin typeface="Times New Roman" panose="02020603050405020304" pitchFamily="18" charset="0"/>
                <a:cs typeface="Times New Roman" panose="02020603050405020304" pitchFamily="18" charset="0"/>
              </a:rPr>
              <a:t>ElasticSearch</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Datameer</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BigSheets</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Tinkerpop</a:t>
            </a:r>
            <a:r>
              <a:rPr lang="en-IN" dirty="0">
                <a:latin typeface="Times New Roman" panose="02020603050405020304" pitchFamily="18" charset="0"/>
                <a:cs typeface="Times New Roman" panose="02020603050405020304" pitchFamily="18" charset="0"/>
              </a:rPr>
              <a:t> </a:t>
            </a:r>
          </a:p>
        </p:txBody>
      </p:sp>
      <p:sp>
        <p:nvSpPr>
          <p:cNvPr id="7" name="Date Placeholder 6"/>
          <p:cNvSpPr>
            <a:spLocks noGrp="1"/>
          </p:cNvSpPr>
          <p:nvPr>
            <p:ph type="dt" sz="half" idx="10"/>
          </p:nvPr>
        </p:nvSpPr>
        <p:spPr/>
        <p:txBody>
          <a:bodyPr/>
          <a:lstStyle/>
          <a:p>
            <a:r>
              <a:rPr lang="en-IN"/>
              <a:t>IIITS: IDA - M2021</a:t>
            </a:r>
            <a:endParaRPr lang="en-IN" dirty="0"/>
          </a:p>
        </p:txBody>
      </p:sp>
      <p:sp>
        <p:nvSpPr>
          <p:cNvPr id="6" name="Slide Number Placeholder 5"/>
          <p:cNvSpPr>
            <a:spLocks noGrp="1"/>
          </p:cNvSpPr>
          <p:nvPr>
            <p:ph type="sldNum" sz="quarter" idx="12"/>
          </p:nvPr>
        </p:nvSpPr>
        <p:spPr/>
        <p:txBody>
          <a:bodyPr/>
          <a:lstStyle/>
          <a:p>
            <a:fld id="{E2D238DB-7230-45D0-89A2-1890D4DEDBDF}" type="slidenum">
              <a:rPr lang="en-IN" smtClean="0"/>
              <a:pPr/>
              <a:t>23</a:t>
            </a:fld>
            <a:endParaRPr lang="en-IN" dirty="0"/>
          </a:p>
        </p:txBody>
      </p:sp>
    </p:spTree>
    <p:extLst>
      <p:ext uri="{BB962C8B-B14F-4D97-AF65-F5344CB8AC3E}">
        <p14:creationId xmlns:p14="http://schemas.microsoft.com/office/powerpoint/2010/main" val="30953843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2420888"/>
            <a:ext cx="8229600" cy="936104"/>
          </a:xfrm>
        </p:spPr>
        <p:txBody>
          <a:bodyPr>
            <a:normAutofit fontScale="92500" lnSpcReduction="10000"/>
          </a:bodyPr>
          <a:lstStyle/>
          <a:p>
            <a:pPr marL="0" indent="0" algn="ctr">
              <a:buNone/>
            </a:pPr>
            <a:r>
              <a:rPr lang="en-US" altLang="zh-CN" sz="6000" dirty="0">
                <a:solidFill>
                  <a:srgbClr val="FF00FF"/>
                </a:solidFill>
                <a:effectLst>
                  <a:outerShdw blurRad="38100" dist="38100" dir="2700000" algn="tl">
                    <a:srgbClr val="000000">
                      <a:alpha val="43137"/>
                    </a:srgbClr>
                  </a:outerShdw>
                </a:effectLst>
                <a:ea typeface="宋体" pitchFamily="2" charset="-122"/>
              </a:rPr>
              <a:t>Any question?</a:t>
            </a:r>
          </a:p>
          <a:p>
            <a:pPr marL="0" indent="0" algn="ctr">
              <a:buNone/>
            </a:pPr>
            <a:endParaRPr lang="en-US" altLang="zh-CN" sz="2000" dirty="0">
              <a:solidFill>
                <a:srgbClr val="FF00FF"/>
              </a:solidFill>
              <a:ea typeface="宋体" pitchFamily="2" charset="-122"/>
            </a:endParaRPr>
          </a:p>
          <a:p>
            <a:pPr marL="0" indent="0">
              <a:buNone/>
            </a:pPr>
            <a:endParaRPr lang="en-IN" altLang="zh-CN" sz="2000" dirty="0">
              <a:solidFill>
                <a:srgbClr val="FF00FF"/>
              </a:solidFill>
              <a:ea typeface="宋体" pitchFamily="2" charset="-122"/>
            </a:endParaRPr>
          </a:p>
        </p:txBody>
      </p:sp>
      <p:sp>
        <p:nvSpPr>
          <p:cNvPr id="7" name="Date Placeholder 6"/>
          <p:cNvSpPr>
            <a:spLocks noGrp="1"/>
          </p:cNvSpPr>
          <p:nvPr>
            <p:ph type="dt" sz="half" idx="10"/>
          </p:nvPr>
        </p:nvSpPr>
        <p:spPr/>
        <p:txBody>
          <a:bodyPr/>
          <a:lstStyle/>
          <a:p>
            <a:r>
              <a:rPr lang="en-IN"/>
              <a:t>IIITS: IDA - M2021</a:t>
            </a:r>
            <a:endParaRPr lang="en-IN" dirty="0"/>
          </a:p>
        </p:txBody>
      </p:sp>
      <p:sp>
        <p:nvSpPr>
          <p:cNvPr id="6" name="Slide Number Placeholder 5"/>
          <p:cNvSpPr>
            <a:spLocks noGrp="1"/>
          </p:cNvSpPr>
          <p:nvPr>
            <p:ph type="sldNum" sz="quarter" idx="12"/>
          </p:nvPr>
        </p:nvSpPr>
        <p:spPr/>
        <p:txBody>
          <a:bodyPr/>
          <a:lstStyle/>
          <a:p>
            <a:fld id="{E2D238DB-7230-45D0-89A2-1890D4DEDBDF}" type="slidenum">
              <a:rPr lang="en-IN" smtClean="0"/>
              <a:pPr/>
              <a:t>24</a:t>
            </a:fld>
            <a:endParaRPr lang="en-IN" dirty="0"/>
          </a:p>
        </p:txBody>
      </p:sp>
    </p:spTree>
    <p:extLst>
      <p:ext uri="{BB962C8B-B14F-4D97-AF65-F5344CB8AC3E}">
        <p14:creationId xmlns:p14="http://schemas.microsoft.com/office/powerpoint/2010/main" val="36019098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272" y="298720"/>
            <a:ext cx="8229600" cy="682008"/>
          </a:xfrm>
        </p:spPr>
        <p:txBody>
          <a:bodyPr>
            <a:normAutofit fontScale="90000"/>
          </a:bodyPr>
          <a:lstStyle/>
          <a:p>
            <a:r>
              <a:rPr lang="en-US" dirty="0"/>
              <a:t>Questions of the day…</a:t>
            </a:r>
            <a:endParaRPr lang="en-GB" dirty="0"/>
          </a:p>
        </p:txBody>
      </p:sp>
      <p:sp>
        <p:nvSpPr>
          <p:cNvPr id="3" name="Content Placeholder 2"/>
          <p:cNvSpPr>
            <a:spLocks noGrp="1"/>
          </p:cNvSpPr>
          <p:nvPr>
            <p:ph idx="1"/>
          </p:nvPr>
        </p:nvSpPr>
        <p:spPr>
          <a:xfrm>
            <a:off x="376272" y="1196752"/>
            <a:ext cx="8274278" cy="3101983"/>
          </a:xfrm>
        </p:spPr>
        <p:txBody>
          <a:bodyPr>
            <a:normAutofit/>
          </a:bodyPr>
          <a:lstStyle/>
          <a:p>
            <a:pPr marL="514350" indent="-514350">
              <a:buFont typeface="+mj-lt"/>
              <a:buAutoNum type="arabicPeriod"/>
            </a:pPr>
            <a:r>
              <a:rPr lang="en-US" dirty="0">
                <a:solidFill>
                  <a:srgbClr val="0070C0"/>
                </a:solidFill>
              </a:rPr>
              <a:t>What is the smallest and largest units of measuring size of data?</a:t>
            </a:r>
          </a:p>
          <a:p>
            <a:pPr marL="2628900" lvl="8" indent="-342900">
              <a:buFont typeface="+mj-lt"/>
              <a:buAutoNum type="arabicPeriod"/>
            </a:pPr>
            <a:endParaRPr lang="en-US" dirty="0"/>
          </a:p>
          <a:p>
            <a:pPr marL="514350" indent="-514350">
              <a:buFont typeface="+mj-lt"/>
              <a:buAutoNum type="arabicPeriod"/>
            </a:pPr>
            <a:r>
              <a:rPr lang="en-US" dirty="0">
                <a:solidFill>
                  <a:srgbClr val="0070C0"/>
                </a:solidFill>
              </a:rPr>
              <a:t>How big a Quintillion measure is?</a:t>
            </a:r>
          </a:p>
          <a:p>
            <a:pPr marL="2708910" lvl="8" indent="-514350">
              <a:buFont typeface="+mj-lt"/>
              <a:buAutoNum type="arabicPeriod"/>
            </a:pPr>
            <a:endParaRPr lang="en-US" dirty="0">
              <a:solidFill>
                <a:srgbClr val="0070C0"/>
              </a:solidFill>
            </a:endParaRPr>
          </a:p>
          <a:p>
            <a:pPr marL="514350" indent="-514350">
              <a:buFont typeface="+mj-lt"/>
              <a:buAutoNum type="arabicPeriod"/>
            </a:pPr>
            <a:r>
              <a:rPr lang="en-US" dirty="0">
                <a:solidFill>
                  <a:srgbClr val="0070C0"/>
                </a:solidFill>
              </a:rPr>
              <a:t>Give the examples of a smallest the largest entities of data.</a:t>
            </a:r>
          </a:p>
          <a:p>
            <a:pPr marL="2708910" lvl="8" indent="-514350">
              <a:buFont typeface="+mj-lt"/>
              <a:buAutoNum type="arabicPeriod"/>
            </a:pPr>
            <a:endParaRPr lang="en-US" dirty="0"/>
          </a:p>
          <a:p>
            <a:pPr marL="514350" indent="-514350">
              <a:buFont typeface="+mj-lt"/>
              <a:buAutoNum type="arabicPeriod"/>
            </a:pPr>
            <a:r>
              <a:rPr lang="en-US" dirty="0">
                <a:solidFill>
                  <a:srgbClr val="0070C0"/>
                </a:solidFill>
              </a:rPr>
              <a:t>Give FIVE parameters with which data can be categorized as </a:t>
            </a:r>
            <a:r>
              <a:rPr lang="en-US" dirty="0" err="1">
                <a:solidFill>
                  <a:srgbClr val="0070C0"/>
                </a:solidFill>
              </a:rPr>
              <a:t>i</a:t>
            </a:r>
            <a:r>
              <a:rPr lang="en-US" dirty="0">
                <a:solidFill>
                  <a:srgbClr val="0070C0"/>
                </a:solidFill>
              </a:rPr>
              <a:t>) simple, ii) Moderately complex and iii) complex?</a:t>
            </a:r>
          </a:p>
          <a:p>
            <a:pPr marL="514350" indent="-514350">
              <a:buFont typeface="+mj-lt"/>
              <a:buAutoNum type="arabicPeriod"/>
            </a:pPr>
            <a:endParaRPr lang="en-GB" dirty="0"/>
          </a:p>
        </p:txBody>
      </p:sp>
      <p:sp>
        <p:nvSpPr>
          <p:cNvPr id="4" name="Date Placeholder 3"/>
          <p:cNvSpPr>
            <a:spLocks noGrp="1"/>
          </p:cNvSpPr>
          <p:nvPr>
            <p:ph type="dt" sz="half" idx="10"/>
          </p:nvPr>
        </p:nvSpPr>
        <p:spPr/>
        <p:txBody>
          <a:bodyPr/>
          <a:lstStyle/>
          <a:p>
            <a:r>
              <a:rPr lang="en-IN"/>
              <a:t>IIITS: IDA - M2021</a:t>
            </a:r>
            <a:endParaRPr lang="en-IN" dirty="0"/>
          </a:p>
        </p:txBody>
      </p:sp>
      <p:sp>
        <p:nvSpPr>
          <p:cNvPr id="5" name="Slide Number Placeholder 4"/>
          <p:cNvSpPr>
            <a:spLocks noGrp="1"/>
          </p:cNvSpPr>
          <p:nvPr>
            <p:ph type="sldNum" sz="quarter" idx="12"/>
          </p:nvPr>
        </p:nvSpPr>
        <p:spPr/>
        <p:txBody>
          <a:bodyPr/>
          <a:lstStyle/>
          <a:p>
            <a:fld id="{E2D238DB-7230-45D0-89A2-1890D4DEDBDF}" type="slidenum">
              <a:rPr lang="en-IN" smtClean="0"/>
              <a:pPr/>
              <a:t>25</a:t>
            </a:fld>
            <a:endParaRPr lang="en-IN" dirty="0"/>
          </a:p>
        </p:txBody>
      </p:sp>
    </p:spTree>
    <p:extLst>
      <p:ext uri="{BB962C8B-B14F-4D97-AF65-F5344CB8AC3E}">
        <p14:creationId xmlns:p14="http://schemas.microsoft.com/office/powerpoint/2010/main" val="38771107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8680"/>
            <a:ext cx="8229600" cy="720080"/>
          </a:xfrm>
        </p:spPr>
        <p:txBody>
          <a:bodyPr>
            <a:normAutofit fontScale="90000"/>
          </a:bodyPr>
          <a:lstStyle/>
          <a:p>
            <a:r>
              <a:rPr lang="en-US" dirty="0"/>
              <a:t>Questions of the day…</a:t>
            </a:r>
            <a:endParaRPr lang="en-GB" dirty="0"/>
          </a:p>
        </p:txBody>
      </p:sp>
      <p:sp>
        <p:nvSpPr>
          <p:cNvPr id="3" name="Content Placeholder 2"/>
          <p:cNvSpPr>
            <a:spLocks noGrp="1"/>
          </p:cNvSpPr>
          <p:nvPr>
            <p:ph idx="1"/>
          </p:nvPr>
        </p:nvSpPr>
        <p:spPr>
          <a:xfrm>
            <a:off x="497664" y="1556792"/>
            <a:ext cx="8148672" cy="4032448"/>
          </a:xfrm>
        </p:spPr>
        <p:txBody>
          <a:bodyPr>
            <a:normAutofit/>
          </a:bodyPr>
          <a:lstStyle/>
          <a:p>
            <a:pPr marL="514350" indent="-514350">
              <a:buFont typeface="+mj-lt"/>
              <a:buAutoNum type="arabicPeriod" startAt="5"/>
            </a:pPr>
            <a:r>
              <a:rPr lang="en-US" dirty="0">
                <a:solidFill>
                  <a:srgbClr val="0070C0"/>
                </a:solidFill>
              </a:rPr>
              <a:t>What type of data are involved in the following applications?</a:t>
            </a:r>
          </a:p>
          <a:p>
            <a:pPr marL="1463040" lvl="3" indent="-457200">
              <a:buFont typeface="+mj-lt"/>
              <a:buAutoNum type="arabicPeriod"/>
            </a:pPr>
            <a:r>
              <a:rPr lang="en-US" dirty="0"/>
              <a:t>Weather forecasting</a:t>
            </a:r>
          </a:p>
          <a:p>
            <a:pPr marL="1463040" lvl="3" indent="-457200">
              <a:buFont typeface="+mj-lt"/>
              <a:buAutoNum type="arabicPeriod"/>
            </a:pPr>
            <a:endParaRPr lang="en-US" sz="900" dirty="0"/>
          </a:p>
          <a:p>
            <a:pPr marL="1463040" lvl="3" indent="-457200">
              <a:buFont typeface="+mj-lt"/>
              <a:buAutoNum type="arabicPeriod"/>
            </a:pPr>
            <a:r>
              <a:rPr lang="en-US" dirty="0"/>
              <a:t>Mobile usage of all customers of a service provider</a:t>
            </a:r>
          </a:p>
          <a:p>
            <a:pPr marL="1463040" lvl="3" indent="-457200">
              <a:buFont typeface="+mj-lt"/>
              <a:buAutoNum type="arabicPeriod"/>
            </a:pPr>
            <a:endParaRPr lang="en-US" sz="900" dirty="0"/>
          </a:p>
          <a:p>
            <a:pPr marL="1463040" lvl="3" indent="-457200">
              <a:buFont typeface="+mj-lt"/>
              <a:buAutoNum type="arabicPeriod"/>
            </a:pPr>
            <a:r>
              <a:rPr lang="en-US" dirty="0"/>
              <a:t>Anomaly (e.g. fraud) detection in a bank organization</a:t>
            </a:r>
          </a:p>
          <a:p>
            <a:pPr marL="1463040" lvl="3" indent="-457200">
              <a:buFont typeface="+mj-lt"/>
              <a:buAutoNum type="arabicPeriod"/>
            </a:pPr>
            <a:endParaRPr lang="en-US" sz="900" dirty="0"/>
          </a:p>
          <a:p>
            <a:pPr marL="1463040" lvl="3" indent="-457200">
              <a:buFont typeface="+mj-lt"/>
              <a:buAutoNum type="arabicPeriod"/>
            </a:pPr>
            <a:r>
              <a:rPr lang="en-US" dirty="0"/>
              <a:t>Person categorization, that is, identifying a human</a:t>
            </a:r>
          </a:p>
          <a:p>
            <a:pPr marL="1463040" lvl="3" indent="-457200">
              <a:buFont typeface="+mj-lt"/>
              <a:buAutoNum type="arabicPeriod"/>
            </a:pPr>
            <a:endParaRPr lang="en-US" sz="900" dirty="0"/>
          </a:p>
          <a:p>
            <a:pPr marL="1463040" lvl="3" indent="-457200">
              <a:buFont typeface="+mj-lt"/>
              <a:buAutoNum type="arabicPeriod"/>
            </a:pPr>
            <a:r>
              <a:rPr lang="en-US" dirty="0"/>
              <a:t>Air traffic control in an airport</a:t>
            </a:r>
          </a:p>
          <a:p>
            <a:pPr marL="1463040" lvl="3" indent="-457200">
              <a:buFont typeface="+mj-lt"/>
              <a:buAutoNum type="arabicPeriod"/>
            </a:pPr>
            <a:endParaRPr lang="en-US" sz="900" dirty="0"/>
          </a:p>
          <a:p>
            <a:pPr marL="1463040" lvl="3" indent="-457200">
              <a:buFont typeface="+mj-lt"/>
              <a:buAutoNum type="arabicPeriod"/>
            </a:pPr>
            <a:r>
              <a:rPr lang="en-US" dirty="0"/>
              <a:t>Streaming data from all flying aircrafts of Boeing </a:t>
            </a:r>
          </a:p>
          <a:p>
            <a:pPr marL="1348740" lvl="3" indent="-342900">
              <a:buFont typeface="+mj-lt"/>
              <a:buAutoNum type="arabicPeriod" startAt="5"/>
            </a:pPr>
            <a:endParaRPr lang="en-US" dirty="0"/>
          </a:p>
          <a:p>
            <a:pPr marL="514350" indent="-514350">
              <a:buFont typeface="+mj-lt"/>
              <a:buAutoNum type="arabicPeriod" startAt="5"/>
            </a:pPr>
            <a:endParaRPr lang="en-GB" dirty="0"/>
          </a:p>
        </p:txBody>
      </p:sp>
      <p:sp>
        <p:nvSpPr>
          <p:cNvPr id="4" name="Date Placeholder 3"/>
          <p:cNvSpPr>
            <a:spLocks noGrp="1"/>
          </p:cNvSpPr>
          <p:nvPr>
            <p:ph type="dt" sz="half" idx="10"/>
          </p:nvPr>
        </p:nvSpPr>
        <p:spPr/>
        <p:txBody>
          <a:bodyPr/>
          <a:lstStyle/>
          <a:p>
            <a:r>
              <a:rPr lang="en-IN"/>
              <a:t>IIITS: IDA - M2021</a:t>
            </a:r>
            <a:endParaRPr lang="en-IN" dirty="0"/>
          </a:p>
        </p:txBody>
      </p:sp>
      <p:sp>
        <p:nvSpPr>
          <p:cNvPr id="5" name="Slide Number Placeholder 4"/>
          <p:cNvSpPr>
            <a:spLocks noGrp="1"/>
          </p:cNvSpPr>
          <p:nvPr>
            <p:ph type="sldNum" sz="quarter" idx="12"/>
          </p:nvPr>
        </p:nvSpPr>
        <p:spPr/>
        <p:txBody>
          <a:bodyPr/>
          <a:lstStyle/>
          <a:p>
            <a:fld id="{E2D238DB-7230-45D0-89A2-1890D4DEDBDF}" type="slidenum">
              <a:rPr lang="en-IN" smtClean="0"/>
              <a:pPr/>
              <a:t>26</a:t>
            </a:fld>
            <a:endParaRPr lang="en-IN" dirty="0"/>
          </a:p>
        </p:txBody>
      </p:sp>
    </p:spTree>
    <p:extLst>
      <p:ext uri="{BB962C8B-B14F-4D97-AF65-F5344CB8AC3E}">
        <p14:creationId xmlns:p14="http://schemas.microsoft.com/office/powerpoint/2010/main" val="1054503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60648"/>
            <a:ext cx="8229600" cy="864096"/>
          </a:xfrm>
        </p:spPr>
        <p:txBody>
          <a:bodyPr>
            <a:normAutofit/>
          </a:bodyPr>
          <a:lstStyle/>
          <a:p>
            <a:pPr algn="l"/>
            <a:r>
              <a:rPr lang="en-US" sz="2400" dirty="0">
                <a:solidFill>
                  <a:srgbClr val="6C0000"/>
                </a:solidFill>
                <a:latin typeface="Times New Roman" pitchFamily="18" charset="0"/>
                <a:cs typeface="Times New Roman" pitchFamily="18" charset="0"/>
              </a:rPr>
              <a:t>In today’s discussion…</a:t>
            </a:r>
            <a:endParaRPr lang="en-IN" sz="2400" dirty="0">
              <a:solidFill>
                <a:srgbClr val="6C0000"/>
              </a:solidFill>
              <a:latin typeface="Times New Roman" pitchFamily="18" charset="0"/>
              <a:cs typeface="Times New Roman" pitchFamily="18" charset="0"/>
            </a:endParaRPr>
          </a:p>
        </p:txBody>
      </p:sp>
      <p:sp>
        <p:nvSpPr>
          <p:cNvPr id="3" name="Content Placeholder 2"/>
          <p:cNvSpPr>
            <a:spLocks noGrp="1"/>
          </p:cNvSpPr>
          <p:nvPr>
            <p:ph idx="1"/>
          </p:nvPr>
        </p:nvSpPr>
        <p:spPr>
          <a:xfrm>
            <a:off x="539552" y="1916832"/>
            <a:ext cx="5937755" cy="3101983"/>
          </a:xfrm>
        </p:spPr>
        <p:txBody>
          <a:bodyPr>
            <a:normAutofit/>
          </a:bodyPr>
          <a:lstStyle/>
          <a:p>
            <a:r>
              <a:rPr lang="en-US" dirty="0">
                <a:solidFill>
                  <a:srgbClr val="002060"/>
                </a:solidFill>
                <a:latin typeface="Times New Roman" pitchFamily="18" charset="0"/>
                <a:cs typeface="Times New Roman" pitchFamily="18" charset="0"/>
              </a:rPr>
              <a:t>Introduction to data</a:t>
            </a:r>
          </a:p>
          <a:p>
            <a:pPr lvl="8"/>
            <a:endParaRPr lang="en-US" sz="1000" dirty="0">
              <a:solidFill>
                <a:srgbClr val="002060"/>
              </a:solidFill>
              <a:latin typeface="Times New Roman" pitchFamily="18" charset="0"/>
              <a:cs typeface="Times New Roman" pitchFamily="18" charset="0"/>
            </a:endParaRPr>
          </a:p>
          <a:p>
            <a:r>
              <a:rPr lang="en-US" dirty="0">
                <a:solidFill>
                  <a:srgbClr val="002060"/>
                </a:solidFill>
                <a:latin typeface="Times New Roman" pitchFamily="18" charset="0"/>
                <a:cs typeface="Times New Roman" pitchFamily="18" charset="0"/>
              </a:rPr>
              <a:t>Current trend</a:t>
            </a:r>
          </a:p>
          <a:p>
            <a:pPr lvl="8"/>
            <a:endParaRPr lang="en-US" sz="1000" dirty="0">
              <a:solidFill>
                <a:srgbClr val="002060"/>
              </a:solidFill>
              <a:latin typeface="Times New Roman" pitchFamily="18" charset="0"/>
              <a:cs typeface="Times New Roman" pitchFamily="18" charset="0"/>
            </a:endParaRPr>
          </a:p>
          <a:p>
            <a:r>
              <a:rPr lang="en-US" dirty="0">
                <a:solidFill>
                  <a:srgbClr val="002060"/>
                </a:solidFill>
                <a:latin typeface="Times New Roman" pitchFamily="18" charset="0"/>
                <a:cs typeface="Times New Roman" pitchFamily="18" charset="0"/>
              </a:rPr>
              <a:t>Data and Big data</a:t>
            </a:r>
          </a:p>
          <a:p>
            <a:pPr lvl="8"/>
            <a:endParaRPr lang="en-US" sz="1000" dirty="0">
              <a:solidFill>
                <a:srgbClr val="002060"/>
              </a:solidFill>
              <a:latin typeface="Times New Roman" pitchFamily="18" charset="0"/>
              <a:cs typeface="Times New Roman" pitchFamily="18" charset="0"/>
            </a:endParaRPr>
          </a:p>
          <a:p>
            <a:r>
              <a:rPr lang="en-US" dirty="0">
                <a:solidFill>
                  <a:srgbClr val="002060"/>
                </a:solidFill>
                <a:latin typeface="Times New Roman" pitchFamily="18" charset="0"/>
                <a:cs typeface="Times New Roman" pitchFamily="18" charset="0"/>
              </a:rPr>
              <a:t>Big data vs. small data</a:t>
            </a:r>
          </a:p>
          <a:p>
            <a:pPr lvl="8"/>
            <a:endParaRPr lang="en-US" sz="1000" dirty="0">
              <a:solidFill>
                <a:srgbClr val="002060"/>
              </a:solidFill>
              <a:latin typeface="Times New Roman" pitchFamily="18" charset="0"/>
              <a:cs typeface="Times New Roman" pitchFamily="18" charset="0"/>
            </a:endParaRPr>
          </a:p>
          <a:p>
            <a:r>
              <a:rPr lang="en-US" dirty="0">
                <a:solidFill>
                  <a:srgbClr val="002060"/>
                </a:solidFill>
                <a:latin typeface="Times New Roman" pitchFamily="18" charset="0"/>
                <a:cs typeface="Times New Roman" pitchFamily="18" charset="0"/>
              </a:rPr>
              <a:t>Tools and techniques</a:t>
            </a:r>
          </a:p>
          <a:p>
            <a:pPr lvl="8"/>
            <a:endParaRPr lang="en-US" dirty="0">
              <a:solidFill>
                <a:srgbClr val="002060"/>
              </a:solidFill>
              <a:latin typeface="Times New Roman" pitchFamily="18" charset="0"/>
              <a:cs typeface="Times New Roman" pitchFamily="18" charset="0"/>
            </a:endParaRPr>
          </a:p>
          <a:p>
            <a:endParaRPr lang="en-US" dirty="0">
              <a:solidFill>
                <a:srgbClr val="002060"/>
              </a:solidFill>
              <a:latin typeface="Times New Roman" pitchFamily="18" charset="0"/>
              <a:cs typeface="Times New Roman" pitchFamily="18" charset="0"/>
            </a:endParaRPr>
          </a:p>
          <a:p>
            <a:pPr lvl="8"/>
            <a:endParaRPr lang="en-US" sz="1000" dirty="0">
              <a:solidFill>
                <a:srgbClr val="002060"/>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IN"/>
              <a:t>IIITS: IDA - M2021</a:t>
            </a:r>
            <a:endParaRPr lang="en-IN" dirty="0"/>
          </a:p>
        </p:txBody>
      </p:sp>
      <p:sp>
        <p:nvSpPr>
          <p:cNvPr id="6" name="Slide Number Placeholder 5"/>
          <p:cNvSpPr>
            <a:spLocks noGrp="1"/>
          </p:cNvSpPr>
          <p:nvPr>
            <p:ph type="sldNum" sz="quarter" idx="12"/>
          </p:nvPr>
        </p:nvSpPr>
        <p:spPr/>
        <p:txBody>
          <a:bodyPr/>
          <a:lstStyle/>
          <a:p>
            <a:fld id="{E2D238DB-7230-45D0-89A2-1890D4DEDBDF}" type="slidenum">
              <a:rPr lang="en-IN" smtClean="0"/>
              <a:pPr/>
              <a:t>3</a:t>
            </a:fld>
            <a:endParaRPr lang="en-IN" dirty="0"/>
          </a:p>
        </p:txBody>
      </p:sp>
    </p:spTree>
    <p:extLst>
      <p:ext uri="{BB962C8B-B14F-4D97-AF65-F5344CB8AC3E}">
        <p14:creationId xmlns:p14="http://schemas.microsoft.com/office/powerpoint/2010/main" val="2142276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60648"/>
            <a:ext cx="8229600" cy="864096"/>
          </a:xfrm>
        </p:spPr>
        <p:txBody>
          <a:bodyPr>
            <a:normAutofit/>
          </a:bodyPr>
          <a:lstStyle/>
          <a:p>
            <a:pPr algn="l"/>
            <a:r>
              <a:rPr lang="en-US" sz="2400" dirty="0">
                <a:solidFill>
                  <a:srgbClr val="6C0000"/>
                </a:solidFill>
                <a:latin typeface="Times New Roman" pitchFamily="18" charset="0"/>
                <a:cs typeface="Times New Roman" pitchFamily="18" charset="0"/>
              </a:rPr>
              <a:t>Introduction to data</a:t>
            </a:r>
            <a:endParaRPr lang="en-IN" sz="2400" dirty="0">
              <a:solidFill>
                <a:srgbClr val="6C0000"/>
              </a:solidFill>
              <a:latin typeface="Times New Roman" pitchFamily="18" charset="0"/>
              <a:cs typeface="Times New Roman" pitchFamily="18" charset="0"/>
            </a:endParaRPr>
          </a:p>
        </p:txBody>
      </p:sp>
      <p:sp>
        <p:nvSpPr>
          <p:cNvPr id="3" name="Content Placeholder 2"/>
          <p:cNvSpPr>
            <a:spLocks noGrp="1"/>
          </p:cNvSpPr>
          <p:nvPr>
            <p:ph idx="1"/>
          </p:nvPr>
        </p:nvSpPr>
        <p:spPr>
          <a:xfrm>
            <a:off x="539552" y="1700808"/>
            <a:ext cx="6984776" cy="3101983"/>
          </a:xfrm>
        </p:spPr>
        <p:txBody>
          <a:bodyPr>
            <a:noAutofit/>
          </a:bodyPr>
          <a:lstStyle/>
          <a:p>
            <a:r>
              <a:rPr lang="en-US" sz="2000" dirty="0">
                <a:solidFill>
                  <a:srgbClr val="002060"/>
                </a:solidFill>
                <a:latin typeface="Times New Roman" pitchFamily="18" charset="0"/>
                <a:cs typeface="Times New Roman" pitchFamily="18" charset="0"/>
              </a:rPr>
              <a:t>Example:</a:t>
            </a:r>
          </a:p>
          <a:p>
            <a:pPr marL="0" indent="0">
              <a:buNone/>
            </a:pPr>
            <a:r>
              <a:rPr lang="en-US" sz="2000" dirty="0">
                <a:solidFill>
                  <a:srgbClr val="002060"/>
                </a:solidFill>
                <a:latin typeface="Times New Roman" pitchFamily="18" charset="0"/>
                <a:cs typeface="Times New Roman" pitchFamily="18" charset="0"/>
              </a:rPr>
              <a:t>            10, 25, …, Sri City, Sreeja, 10CS3002, </a:t>
            </a:r>
            <a:r>
              <a:rPr lang="en-US" sz="2000" dirty="0" err="1">
                <a:solidFill>
                  <a:srgbClr val="00B0F0"/>
                </a:solidFill>
                <a:latin typeface="Times New Roman" pitchFamily="18" charset="0"/>
                <a:cs typeface="Times New Roman" pitchFamily="18" charset="0"/>
              </a:rPr>
              <a:t>india@gov.in</a:t>
            </a:r>
            <a:endParaRPr lang="en-US" sz="2000" dirty="0">
              <a:solidFill>
                <a:srgbClr val="00B0F0"/>
              </a:solidFill>
              <a:latin typeface="Times New Roman" pitchFamily="18" charset="0"/>
              <a:cs typeface="Times New Roman" pitchFamily="18" charset="0"/>
            </a:endParaRPr>
          </a:p>
          <a:p>
            <a:pPr marL="0" indent="0">
              <a:buNone/>
            </a:pPr>
            <a:r>
              <a:rPr lang="en-US" sz="2000" dirty="0">
                <a:solidFill>
                  <a:srgbClr val="00B0F0"/>
                </a:solidFill>
                <a:latin typeface="Times New Roman" pitchFamily="18" charset="0"/>
                <a:cs typeface="Times New Roman" pitchFamily="18" charset="0"/>
              </a:rPr>
              <a:t>            </a:t>
            </a:r>
            <a:r>
              <a:rPr lang="en-US" sz="2000" dirty="0">
                <a:solidFill>
                  <a:srgbClr val="002060"/>
                </a:solidFill>
                <a:latin typeface="Times New Roman" pitchFamily="18" charset="0"/>
                <a:cs typeface="Times New Roman" pitchFamily="18" charset="0"/>
              </a:rPr>
              <a:t>Anything else?</a:t>
            </a:r>
          </a:p>
          <a:p>
            <a:pPr marL="0" indent="0">
              <a:buNone/>
            </a:pPr>
            <a:endParaRPr lang="en-US" sz="2000" dirty="0">
              <a:solidFill>
                <a:srgbClr val="002060"/>
              </a:solidFill>
              <a:latin typeface="Times New Roman" pitchFamily="18" charset="0"/>
              <a:cs typeface="Times New Roman" pitchFamily="18" charset="0"/>
            </a:endParaRPr>
          </a:p>
          <a:p>
            <a:r>
              <a:rPr lang="en-US" sz="2000" dirty="0">
                <a:solidFill>
                  <a:srgbClr val="002060"/>
                </a:solidFill>
                <a:latin typeface="Times New Roman" pitchFamily="18" charset="0"/>
                <a:cs typeface="Times New Roman" pitchFamily="18" charset="0"/>
              </a:rPr>
              <a:t>Data vs. </a:t>
            </a:r>
            <a:r>
              <a:rPr lang="en-US" sz="2000" dirty="0">
                <a:solidFill>
                  <a:srgbClr val="C00000"/>
                </a:solidFill>
                <a:latin typeface="Times New Roman" pitchFamily="18" charset="0"/>
                <a:cs typeface="Times New Roman" pitchFamily="18" charset="0"/>
              </a:rPr>
              <a:t>Information</a:t>
            </a:r>
          </a:p>
          <a:p>
            <a:pPr marL="0" indent="0">
              <a:buNone/>
            </a:pPr>
            <a:r>
              <a:rPr lang="en-US" sz="2000" dirty="0">
                <a:solidFill>
                  <a:srgbClr val="002060"/>
                </a:solidFill>
                <a:latin typeface="Times New Roman" pitchFamily="18" charset="0"/>
                <a:cs typeface="Times New Roman" pitchFamily="18" charset="0"/>
              </a:rPr>
              <a:t>	100.0, 0.0, 250.0, 150.0, 220.0, 300.0, 110.0</a:t>
            </a:r>
          </a:p>
          <a:p>
            <a:pPr marL="0" indent="0">
              <a:buNone/>
            </a:pPr>
            <a:r>
              <a:rPr lang="en-US" sz="2000" dirty="0">
                <a:solidFill>
                  <a:srgbClr val="002060"/>
                </a:solidFill>
                <a:latin typeface="Times New Roman" pitchFamily="18" charset="0"/>
                <a:cs typeface="Times New Roman" pitchFamily="18" charset="0"/>
              </a:rPr>
              <a:t>           </a:t>
            </a:r>
          </a:p>
          <a:p>
            <a:pPr marL="0" indent="0">
              <a:buNone/>
            </a:pPr>
            <a:r>
              <a:rPr lang="en-US" sz="2000" dirty="0">
                <a:solidFill>
                  <a:srgbClr val="002060"/>
                </a:solidFill>
                <a:latin typeface="Times New Roman" pitchFamily="18" charset="0"/>
                <a:cs typeface="Times New Roman" pitchFamily="18" charset="0"/>
              </a:rPr>
              <a:t>	Is there any information?</a:t>
            </a:r>
            <a:endParaRPr lang="en-IN" sz="2000" dirty="0">
              <a:solidFill>
                <a:srgbClr val="002060"/>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IN"/>
              <a:t>IIITS: IDA - M2021</a:t>
            </a:r>
            <a:endParaRPr lang="en-IN" dirty="0"/>
          </a:p>
        </p:txBody>
      </p:sp>
      <p:sp>
        <p:nvSpPr>
          <p:cNvPr id="6" name="Slide Number Placeholder 5"/>
          <p:cNvSpPr>
            <a:spLocks noGrp="1"/>
          </p:cNvSpPr>
          <p:nvPr>
            <p:ph type="sldNum" sz="quarter" idx="12"/>
          </p:nvPr>
        </p:nvSpPr>
        <p:spPr/>
        <p:txBody>
          <a:bodyPr/>
          <a:lstStyle/>
          <a:p>
            <a:fld id="{E2D238DB-7230-45D0-89A2-1890D4DEDBDF}" type="slidenum">
              <a:rPr lang="en-IN" smtClean="0"/>
              <a:pPr/>
              <a:t>4</a:t>
            </a:fld>
            <a:endParaRPr lang="en-IN" dirty="0"/>
          </a:p>
        </p:txBody>
      </p:sp>
    </p:spTree>
    <p:extLst>
      <p:ext uri="{BB962C8B-B14F-4D97-AF65-F5344CB8AC3E}">
        <p14:creationId xmlns:p14="http://schemas.microsoft.com/office/powerpoint/2010/main" val="15482185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685" y="289080"/>
            <a:ext cx="8229600" cy="708688"/>
          </a:xfrm>
        </p:spPr>
        <p:txBody>
          <a:bodyPr>
            <a:normAutofit/>
          </a:bodyPr>
          <a:lstStyle/>
          <a:p>
            <a:pPr algn="l"/>
            <a:r>
              <a:rPr lang="en-IN" sz="2400" dirty="0">
                <a:solidFill>
                  <a:srgbClr val="960000"/>
                </a:solidFill>
                <a:latin typeface="Times New Roman" pitchFamily="18" charset="0"/>
                <a:cs typeface="Times New Roman" pitchFamily="18" charset="0"/>
              </a:rPr>
              <a:t>How large your data is?</a:t>
            </a:r>
          </a:p>
        </p:txBody>
      </p:sp>
      <p:sp>
        <p:nvSpPr>
          <p:cNvPr id="3" name="Content Placeholder 2"/>
          <p:cNvSpPr>
            <a:spLocks noGrp="1"/>
          </p:cNvSpPr>
          <p:nvPr>
            <p:ph idx="1"/>
          </p:nvPr>
        </p:nvSpPr>
        <p:spPr>
          <a:xfrm>
            <a:off x="179512" y="1412776"/>
            <a:ext cx="4536504" cy="4085808"/>
          </a:xfrm>
        </p:spPr>
        <p:txBody>
          <a:bodyPr>
            <a:normAutofit fontScale="92500" lnSpcReduction="20000"/>
          </a:bodyPr>
          <a:lstStyle/>
          <a:p>
            <a:r>
              <a:rPr lang="en-US" sz="2200" dirty="0">
                <a:latin typeface="Times New Roman" pitchFamily="18" charset="0"/>
                <a:cs typeface="Times New Roman" pitchFamily="18" charset="0"/>
              </a:rPr>
              <a:t>What is the maximum file size you have dealt so far?</a:t>
            </a:r>
          </a:p>
          <a:p>
            <a:pPr lvl="1"/>
            <a:r>
              <a:rPr lang="en-US" sz="1900" dirty="0">
                <a:latin typeface="Times New Roman" pitchFamily="18" charset="0"/>
                <a:cs typeface="Times New Roman" pitchFamily="18" charset="0"/>
              </a:rPr>
              <a:t>Movies/files/streaming video that you have used?</a:t>
            </a:r>
          </a:p>
          <a:p>
            <a:pPr algn="just"/>
            <a:endParaRPr lang="en-US" sz="2000" dirty="0">
              <a:latin typeface="Times New Roman" pitchFamily="18" charset="0"/>
              <a:cs typeface="Times New Roman" pitchFamily="18" charset="0"/>
            </a:endParaRPr>
          </a:p>
          <a:p>
            <a:r>
              <a:rPr lang="en-US" sz="2200" dirty="0">
                <a:latin typeface="Times New Roman" pitchFamily="18" charset="0"/>
                <a:cs typeface="Times New Roman" pitchFamily="18" charset="0"/>
              </a:rPr>
              <a:t>What is the maximum download speed you get?</a:t>
            </a:r>
          </a:p>
          <a:p>
            <a:pPr lvl="1"/>
            <a:r>
              <a:rPr lang="en-US" sz="1900" dirty="0">
                <a:latin typeface="Times New Roman" pitchFamily="18" charset="0"/>
                <a:cs typeface="Times New Roman" pitchFamily="18" charset="0"/>
              </a:rPr>
              <a:t>To retrieve data stored in distant locations?</a:t>
            </a:r>
          </a:p>
          <a:p>
            <a:pPr lvl="1" algn="just"/>
            <a:endParaRPr lang="en-US" sz="1800" dirty="0">
              <a:latin typeface="Times New Roman" pitchFamily="18" charset="0"/>
              <a:cs typeface="Times New Roman" pitchFamily="18" charset="0"/>
            </a:endParaRPr>
          </a:p>
          <a:p>
            <a:r>
              <a:rPr lang="en-US" sz="2200" dirty="0">
                <a:latin typeface="Times New Roman" pitchFamily="18" charset="0"/>
                <a:cs typeface="Times New Roman" pitchFamily="18" charset="0"/>
              </a:rPr>
              <a:t>How fast your computation is?</a:t>
            </a:r>
          </a:p>
          <a:p>
            <a:pPr lvl="1"/>
            <a:r>
              <a:rPr lang="en-US" sz="1900" dirty="0">
                <a:latin typeface="Times New Roman" pitchFamily="18" charset="0"/>
                <a:cs typeface="Times New Roman" pitchFamily="18" charset="0"/>
              </a:rPr>
              <a:t>How much time to just transfer from you, process and get result?</a:t>
            </a:r>
          </a:p>
        </p:txBody>
      </p:sp>
      <p:sp>
        <p:nvSpPr>
          <p:cNvPr id="6" name="Date Placeholder 5"/>
          <p:cNvSpPr>
            <a:spLocks noGrp="1"/>
          </p:cNvSpPr>
          <p:nvPr>
            <p:ph type="dt" sz="half" idx="10"/>
          </p:nvPr>
        </p:nvSpPr>
        <p:spPr/>
        <p:txBody>
          <a:bodyPr/>
          <a:lstStyle/>
          <a:p>
            <a:r>
              <a:rPr lang="en-IN"/>
              <a:t>IIITS: IDA - M2021</a:t>
            </a:r>
            <a:endParaRPr lang="en-IN" dirty="0"/>
          </a:p>
        </p:txBody>
      </p:sp>
      <p:sp>
        <p:nvSpPr>
          <p:cNvPr id="5" name="Slide Number Placeholder 4"/>
          <p:cNvSpPr>
            <a:spLocks noGrp="1"/>
          </p:cNvSpPr>
          <p:nvPr>
            <p:ph type="sldNum" sz="quarter" idx="12"/>
          </p:nvPr>
        </p:nvSpPr>
        <p:spPr/>
        <p:txBody>
          <a:bodyPr/>
          <a:lstStyle/>
          <a:p>
            <a:fld id="{E2D238DB-7230-45D0-89A2-1890D4DEDBDF}" type="slidenum">
              <a:rPr lang="en-IN" smtClean="0"/>
              <a:pPr/>
              <a:t>5</a:t>
            </a:fld>
            <a:endParaRPr lang="en-IN"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A9FB22C8-D089-984F-8394-574C51F5EDEE}"/>
                  </a:ext>
                </a:extLst>
              </p:cNvPr>
              <p:cNvGraphicFramePr>
                <a:graphicFrameLocks noGrp="1"/>
              </p:cNvGraphicFramePr>
              <p:nvPr>
                <p:extLst>
                  <p:ext uri="{D42A27DB-BD31-4B8C-83A1-F6EECF244321}">
                    <p14:modId xmlns:p14="http://schemas.microsoft.com/office/powerpoint/2010/main" val="197282660"/>
                  </p:ext>
                </p:extLst>
              </p:nvPr>
            </p:nvGraphicFramePr>
            <p:xfrm>
              <a:off x="4860032" y="1372356"/>
              <a:ext cx="4109048" cy="4450080"/>
            </p:xfrm>
            <a:graphic>
              <a:graphicData uri="http://schemas.openxmlformats.org/drawingml/2006/table">
                <a:tbl>
                  <a:tblPr firstRow="1" bandRow="1">
                    <a:tableStyleId>{073A0DAA-6AF3-43AB-8588-CEC1D06C72B9}</a:tableStyleId>
                  </a:tblPr>
                  <a:tblGrid>
                    <a:gridCol w="1677163">
                      <a:extLst>
                        <a:ext uri="{9D8B030D-6E8A-4147-A177-3AD203B41FA5}">
                          <a16:colId xmlns:a16="http://schemas.microsoft.com/office/drawing/2014/main" val="960782760"/>
                        </a:ext>
                      </a:extLst>
                    </a:gridCol>
                    <a:gridCol w="1174014">
                      <a:extLst>
                        <a:ext uri="{9D8B030D-6E8A-4147-A177-3AD203B41FA5}">
                          <a16:colId xmlns:a16="http://schemas.microsoft.com/office/drawing/2014/main" val="1965797780"/>
                        </a:ext>
                      </a:extLst>
                    </a:gridCol>
                    <a:gridCol w="1257871">
                      <a:extLst>
                        <a:ext uri="{9D8B030D-6E8A-4147-A177-3AD203B41FA5}">
                          <a16:colId xmlns:a16="http://schemas.microsoft.com/office/drawing/2014/main" val="2626236615"/>
                        </a:ext>
                      </a:extLst>
                    </a:gridCol>
                  </a:tblGrid>
                  <a:tr h="370840">
                    <a:tc>
                      <a:txBody>
                        <a:bodyPr/>
                        <a:lstStyle/>
                        <a:p>
                          <a:r>
                            <a:rPr lang="en-US" sz="1400" dirty="0"/>
                            <a:t>Memory unit</a:t>
                          </a:r>
                        </a:p>
                      </a:txBody>
                      <a:tcPr/>
                    </a:tc>
                    <a:tc>
                      <a:txBody>
                        <a:bodyPr/>
                        <a:lstStyle/>
                        <a:p>
                          <a:r>
                            <a:rPr lang="en-US" sz="1400" dirty="0"/>
                            <a:t>Equal to</a:t>
                          </a:r>
                        </a:p>
                      </a:txBody>
                      <a:tcPr/>
                    </a:tc>
                    <a:tc>
                      <a:txBody>
                        <a:bodyPr/>
                        <a:lstStyle/>
                        <a:p>
                          <a:r>
                            <a:rPr lang="en-US" sz="1400" dirty="0"/>
                            <a:t>Binary size</a:t>
                          </a:r>
                        </a:p>
                      </a:txBody>
                      <a:tcPr/>
                    </a:tc>
                    <a:extLst>
                      <a:ext uri="{0D108BD9-81ED-4DB2-BD59-A6C34878D82A}">
                        <a16:rowId xmlns:a16="http://schemas.microsoft.com/office/drawing/2014/main" val="1800647062"/>
                      </a:ext>
                    </a:extLst>
                  </a:tr>
                  <a:tr h="370840">
                    <a:tc>
                      <a:txBody>
                        <a:bodyPr/>
                        <a:lstStyle/>
                        <a:p>
                          <a:r>
                            <a:rPr lang="en-US" sz="1400" dirty="0"/>
                            <a:t>Bit</a:t>
                          </a:r>
                        </a:p>
                      </a:txBody>
                      <a:tcPr/>
                    </a:tc>
                    <a:tc>
                      <a:txBody>
                        <a:bodyPr/>
                        <a:lstStyle/>
                        <a:p>
                          <a:r>
                            <a:rPr lang="en-US" sz="1400" dirty="0"/>
                            <a:t>1 bit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1</m:t>
                                    </m:r>
                                  </m:sup>
                                </m:sSup>
                              </m:oMath>
                            </m:oMathPara>
                          </a14:m>
                          <a:endParaRPr lang="en-US" sz="1400" dirty="0"/>
                        </a:p>
                      </a:txBody>
                      <a:tcPr/>
                    </a:tc>
                    <a:extLst>
                      <a:ext uri="{0D108BD9-81ED-4DB2-BD59-A6C34878D82A}">
                        <a16:rowId xmlns:a16="http://schemas.microsoft.com/office/drawing/2014/main" val="2018616834"/>
                      </a:ext>
                    </a:extLst>
                  </a:tr>
                  <a:tr h="370840">
                    <a:tc>
                      <a:txBody>
                        <a:bodyPr/>
                        <a:lstStyle/>
                        <a:p>
                          <a:r>
                            <a:rPr lang="en-US" sz="1400" dirty="0"/>
                            <a:t>Nibble</a:t>
                          </a:r>
                        </a:p>
                      </a:txBody>
                      <a:tcPr/>
                    </a:tc>
                    <a:tc>
                      <a:txBody>
                        <a:bodyPr/>
                        <a:lstStyle/>
                        <a:p>
                          <a:r>
                            <a:rPr lang="en-US" sz="1400" dirty="0"/>
                            <a:t>4 bits</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4</m:t>
                                    </m:r>
                                  </m:sup>
                                </m:sSup>
                              </m:oMath>
                            </m:oMathPara>
                          </a14:m>
                          <a:endParaRPr lang="en-US" sz="1400" dirty="0"/>
                        </a:p>
                      </a:txBody>
                      <a:tcPr/>
                    </a:tc>
                    <a:extLst>
                      <a:ext uri="{0D108BD9-81ED-4DB2-BD59-A6C34878D82A}">
                        <a16:rowId xmlns:a16="http://schemas.microsoft.com/office/drawing/2014/main" val="3659493407"/>
                      </a:ext>
                    </a:extLst>
                  </a:tr>
                  <a:tr h="370840">
                    <a:tc>
                      <a:txBody>
                        <a:bodyPr/>
                        <a:lstStyle/>
                        <a:p>
                          <a:r>
                            <a:rPr lang="en-US" sz="1400" dirty="0"/>
                            <a:t>Byte</a:t>
                          </a:r>
                        </a:p>
                      </a:txBody>
                      <a:tcPr/>
                    </a:tc>
                    <a:tc>
                      <a:txBody>
                        <a:bodyPr/>
                        <a:lstStyle/>
                        <a:p>
                          <a:r>
                            <a:rPr lang="en-US" sz="1400" dirty="0"/>
                            <a:t>8 bits</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8</m:t>
                                    </m:r>
                                  </m:sup>
                                </m:sSup>
                              </m:oMath>
                            </m:oMathPara>
                          </a14:m>
                          <a:endParaRPr lang="en-US" sz="1400" dirty="0"/>
                        </a:p>
                      </a:txBody>
                      <a:tcPr/>
                    </a:tc>
                    <a:extLst>
                      <a:ext uri="{0D108BD9-81ED-4DB2-BD59-A6C34878D82A}">
                        <a16:rowId xmlns:a16="http://schemas.microsoft.com/office/drawing/2014/main" val="3258614925"/>
                      </a:ext>
                    </a:extLst>
                  </a:tr>
                  <a:tr h="370840">
                    <a:tc>
                      <a:txBody>
                        <a:bodyPr/>
                        <a:lstStyle/>
                        <a:p>
                          <a:r>
                            <a:rPr lang="en-US" sz="1400" dirty="0"/>
                            <a:t>Kilobyte (KB)</a:t>
                          </a:r>
                        </a:p>
                      </a:txBody>
                      <a:tcPr/>
                    </a:tc>
                    <a:tc>
                      <a:txBody>
                        <a:bodyPr/>
                        <a:lstStyle/>
                        <a:p>
                          <a:r>
                            <a:rPr lang="en-US" sz="1400" dirty="0"/>
                            <a:t>1024 Bytes</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10</m:t>
                                    </m:r>
                                  </m:sup>
                                </m:sSup>
                              </m:oMath>
                            </m:oMathPara>
                          </a14:m>
                          <a:endParaRPr lang="en-US" sz="1400" dirty="0"/>
                        </a:p>
                      </a:txBody>
                      <a:tcPr/>
                    </a:tc>
                    <a:extLst>
                      <a:ext uri="{0D108BD9-81ED-4DB2-BD59-A6C34878D82A}">
                        <a16:rowId xmlns:a16="http://schemas.microsoft.com/office/drawing/2014/main" val="2087814677"/>
                      </a:ext>
                    </a:extLst>
                  </a:tr>
                  <a:tr h="370840">
                    <a:tc>
                      <a:txBody>
                        <a:bodyPr/>
                        <a:lstStyle/>
                        <a:p>
                          <a:r>
                            <a:rPr lang="en-US" sz="1400" dirty="0"/>
                            <a:t>Megabyte (MB)</a:t>
                          </a:r>
                        </a:p>
                      </a:txBody>
                      <a:tcPr/>
                    </a:tc>
                    <a:tc>
                      <a:txBody>
                        <a:bodyPr/>
                        <a:lstStyle/>
                        <a:p>
                          <a:r>
                            <a:rPr lang="en-US" sz="1400" dirty="0"/>
                            <a:t>1024 KB</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20</m:t>
                                    </m:r>
                                  </m:sup>
                                </m:sSup>
                              </m:oMath>
                            </m:oMathPara>
                          </a14:m>
                          <a:endParaRPr lang="en-US" sz="1400" dirty="0"/>
                        </a:p>
                      </a:txBody>
                      <a:tcPr/>
                    </a:tc>
                    <a:extLst>
                      <a:ext uri="{0D108BD9-81ED-4DB2-BD59-A6C34878D82A}">
                        <a16:rowId xmlns:a16="http://schemas.microsoft.com/office/drawing/2014/main" val="1818440277"/>
                      </a:ext>
                    </a:extLst>
                  </a:tr>
                  <a:tr h="370840">
                    <a:tc>
                      <a:txBody>
                        <a:bodyPr/>
                        <a:lstStyle/>
                        <a:p>
                          <a:r>
                            <a:rPr lang="en-US" sz="1400" dirty="0"/>
                            <a:t>Gigabyte (GB)</a:t>
                          </a:r>
                        </a:p>
                      </a:txBody>
                      <a:tcPr/>
                    </a:tc>
                    <a:tc>
                      <a:txBody>
                        <a:bodyPr/>
                        <a:lstStyle/>
                        <a:p>
                          <a:r>
                            <a:rPr lang="en-US" sz="1400" dirty="0"/>
                            <a:t>1024 MB</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30</m:t>
                                    </m:r>
                                  </m:sup>
                                </m:sSup>
                              </m:oMath>
                            </m:oMathPara>
                          </a14:m>
                          <a:endParaRPr lang="en-US" sz="1400" dirty="0"/>
                        </a:p>
                      </a:txBody>
                      <a:tcPr/>
                    </a:tc>
                    <a:extLst>
                      <a:ext uri="{0D108BD9-81ED-4DB2-BD59-A6C34878D82A}">
                        <a16:rowId xmlns:a16="http://schemas.microsoft.com/office/drawing/2014/main" val="3482774470"/>
                      </a:ext>
                    </a:extLst>
                  </a:tr>
                  <a:tr h="370840">
                    <a:tc>
                      <a:txBody>
                        <a:bodyPr/>
                        <a:lstStyle/>
                        <a:p>
                          <a:r>
                            <a:rPr lang="en-US" sz="1400" dirty="0"/>
                            <a:t>Terabyte (TB)</a:t>
                          </a:r>
                        </a:p>
                      </a:txBody>
                      <a:tcPr/>
                    </a:tc>
                    <a:tc>
                      <a:txBody>
                        <a:bodyPr/>
                        <a:lstStyle/>
                        <a:p>
                          <a:r>
                            <a:rPr lang="en-US" sz="1400" dirty="0"/>
                            <a:t>1024 GB</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40</m:t>
                                    </m:r>
                                  </m:sup>
                                </m:sSup>
                              </m:oMath>
                            </m:oMathPara>
                          </a14:m>
                          <a:endParaRPr lang="en-US" sz="1400" dirty="0"/>
                        </a:p>
                      </a:txBody>
                      <a:tcPr/>
                    </a:tc>
                    <a:extLst>
                      <a:ext uri="{0D108BD9-81ED-4DB2-BD59-A6C34878D82A}">
                        <a16:rowId xmlns:a16="http://schemas.microsoft.com/office/drawing/2014/main" val="1522597580"/>
                      </a:ext>
                    </a:extLst>
                  </a:tr>
                  <a:tr h="370840">
                    <a:tc>
                      <a:txBody>
                        <a:bodyPr/>
                        <a:lstStyle/>
                        <a:p>
                          <a:r>
                            <a:rPr lang="en-US" sz="1400" dirty="0"/>
                            <a:t>Petabyte (PB)</a:t>
                          </a:r>
                        </a:p>
                      </a:txBody>
                      <a:tcPr/>
                    </a:tc>
                    <a:tc>
                      <a:txBody>
                        <a:bodyPr/>
                        <a:lstStyle/>
                        <a:p>
                          <a:r>
                            <a:rPr lang="en-US" sz="1400" dirty="0"/>
                            <a:t>1024 TB</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50</m:t>
                                    </m:r>
                                  </m:sup>
                                </m:sSup>
                              </m:oMath>
                            </m:oMathPara>
                          </a14:m>
                          <a:endParaRPr lang="en-US" sz="1400" dirty="0"/>
                        </a:p>
                      </a:txBody>
                      <a:tcPr/>
                    </a:tc>
                    <a:extLst>
                      <a:ext uri="{0D108BD9-81ED-4DB2-BD59-A6C34878D82A}">
                        <a16:rowId xmlns:a16="http://schemas.microsoft.com/office/drawing/2014/main" val="1962615671"/>
                      </a:ext>
                    </a:extLst>
                  </a:tr>
                  <a:tr h="370840">
                    <a:tc>
                      <a:txBody>
                        <a:bodyPr/>
                        <a:lstStyle/>
                        <a:p>
                          <a:r>
                            <a:rPr lang="en-US" sz="1400" dirty="0"/>
                            <a:t>Exabyte (EB)</a:t>
                          </a:r>
                        </a:p>
                      </a:txBody>
                      <a:tcPr/>
                    </a:tc>
                    <a:tc>
                      <a:txBody>
                        <a:bodyPr/>
                        <a:lstStyle/>
                        <a:p>
                          <a:r>
                            <a:rPr lang="en-US" sz="1400" dirty="0"/>
                            <a:t>1024 PB</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60</m:t>
                                    </m:r>
                                  </m:sup>
                                </m:sSup>
                              </m:oMath>
                            </m:oMathPara>
                          </a14:m>
                          <a:endParaRPr lang="en-US" sz="1400" dirty="0"/>
                        </a:p>
                      </a:txBody>
                      <a:tcPr/>
                    </a:tc>
                    <a:extLst>
                      <a:ext uri="{0D108BD9-81ED-4DB2-BD59-A6C34878D82A}">
                        <a16:rowId xmlns:a16="http://schemas.microsoft.com/office/drawing/2014/main" val="86637124"/>
                      </a:ext>
                    </a:extLst>
                  </a:tr>
                  <a:tr h="370840">
                    <a:tc>
                      <a:txBody>
                        <a:bodyPr/>
                        <a:lstStyle/>
                        <a:p>
                          <a:r>
                            <a:rPr lang="en-US" sz="1400" dirty="0"/>
                            <a:t>Zettabyte (ZB)</a:t>
                          </a:r>
                        </a:p>
                      </a:txBody>
                      <a:tcPr/>
                    </a:tc>
                    <a:tc>
                      <a:txBody>
                        <a:bodyPr/>
                        <a:lstStyle/>
                        <a:p>
                          <a:r>
                            <a:rPr lang="en-US" sz="1400" dirty="0"/>
                            <a:t>1024 EB</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70</m:t>
                                    </m:r>
                                  </m:sup>
                                </m:sSup>
                              </m:oMath>
                            </m:oMathPara>
                          </a14:m>
                          <a:endParaRPr lang="en-US" sz="1400" dirty="0"/>
                        </a:p>
                      </a:txBody>
                      <a:tcPr/>
                    </a:tc>
                    <a:extLst>
                      <a:ext uri="{0D108BD9-81ED-4DB2-BD59-A6C34878D82A}">
                        <a16:rowId xmlns:a16="http://schemas.microsoft.com/office/drawing/2014/main" val="1833163735"/>
                      </a:ext>
                    </a:extLst>
                  </a:tr>
                  <a:tr h="370840">
                    <a:tc>
                      <a:txBody>
                        <a:bodyPr/>
                        <a:lstStyle/>
                        <a:p>
                          <a:r>
                            <a:rPr lang="en-US" sz="1400" dirty="0"/>
                            <a:t>Yottabyte (YB)</a:t>
                          </a:r>
                        </a:p>
                      </a:txBody>
                      <a:tcPr/>
                    </a:tc>
                    <a:tc>
                      <a:txBody>
                        <a:bodyPr/>
                        <a:lstStyle/>
                        <a:p>
                          <a:r>
                            <a:rPr lang="en-US" sz="1400" dirty="0"/>
                            <a:t>1024 ZB</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80</m:t>
                                    </m:r>
                                  </m:sup>
                                </m:sSup>
                              </m:oMath>
                            </m:oMathPara>
                          </a14:m>
                          <a:endParaRPr lang="en-US" sz="1400" dirty="0"/>
                        </a:p>
                      </a:txBody>
                      <a:tcPr/>
                    </a:tc>
                    <a:extLst>
                      <a:ext uri="{0D108BD9-81ED-4DB2-BD59-A6C34878D82A}">
                        <a16:rowId xmlns:a16="http://schemas.microsoft.com/office/drawing/2014/main" val="13221565"/>
                      </a:ext>
                    </a:extLst>
                  </a:tr>
                </a:tbl>
              </a:graphicData>
            </a:graphic>
          </p:graphicFrame>
        </mc:Choice>
        <mc:Fallback xmlns="">
          <p:graphicFrame>
            <p:nvGraphicFramePr>
              <p:cNvPr id="4" name="Table 3">
                <a:extLst>
                  <a:ext uri="{FF2B5EF4-FFF2-40B4-BE49-F238E27FC236}">
                    <a16:creationId xmlns:a16="http://schemas.microsoft.com/office/drawing/2014/main" id="{A9FB22C8-D089-984F-8394-574C51F5EDEE}"/>
                  </a:ext>
                </a:extLst>
              </p:cNvPr>
              <p:cNvGraphicFramePr>
                <a:graphicFrameLocks noGrp="1"/>
              </p:cNvGraphicFramePr>
              <p:nvPr>
                <p:extLst>
                  <p:ext uri="{D42A27DB-BD31-4B8C-83A1-F6EECF244321}">
                    <p14:modId xmlns:p14="http://schemas.microsoft.com/office/powerpoint/2010/main" val="197282660"/>
                  </p:ext>
                </p:extLst>
              </p:nvPr>
            </p:nvGraphicFramePr>
            <p:xfrm>
              <a:off x="4860032" y="1372356"/>
              <a:ext cx="4109048" cy="4450080"/>
            </p:xfrm>
            <a:graphic>
              <a:graphicData uri="http://schemas.openxmlformats.org/drawingml/2006/table">
                <a:tbl>
                  <a:tblPr firstRow="1" bandRow="1">
                    <a:tableStyleId>{073A0DAA-6AF3-43AB-8588-CEC1D06C72B9}</a:tableStyleId>
                  </a:tblPr>
                  <a:tblGrid>
                    <a:gridCol w="1677163">
                      <a:extLst>
                        <a:ext uri="{9D8B030D-6E8A-4147-A177-3AD203B41FA5}">
                          <a16:colId xmlns:a16="http://schemas.microsoft.com/office/drawing/2014/main" val="960782760"/>
                        </a:ext>
                      </a:extLst>
                    </a:gridCol>
                    <a:gridCol w="1174014">
                      <a:extLst>
                        <a:ext uri="{9D8B030D-6E8A-4147-A177-3AD203B41FA5}">
                          <a16:colId xmlns:a16="http://schemas.microsoft.com/office/drawing/2014/main" val="1965797780"/>
                        </a:ext>
                      </a:extLst>
                    </a:gridCol>
                    <a:gridCol w="1257871">
                      <a:extLst>
                        <a:ext uri="{9D8B030D-6E8A-4147-A177-3AD203B41FA5}">
                          <a16:colId xmlns:a16="http://schemas.microsoft.com/office/drawing/2014/main" val="2626236615"/>
                        </a:ext>
                      </a:extLst>
                    </a:gridCol>
                  </a:tblGrid>
                  <a:tr h="370840">
                    <a:tc>
                      <a:txBody>
                        <a:bodyPr/>
                        <a:lstStyle/>
                        <a:p>
                          <a:r>
                            <a:rPr lang="en-US" sz="1400" dirty="0"/>
                            <a:t>Memory unit</a:t>
                          </a:r>
                        </a:p>
                      </a:txBody>
                      <a:tcPr/>
                    </a:tc>
                    <a:tc>
                      <a:txBody>
                        <a:bodyPr/>
                        <a:lstStyle/>
                        <a:p>
                          <a:r>
                            <a:rPr lang="en-US" sz="1400" dirty="0"/>
                            <a:t>Equal to</a:t>
                          </a:r>
                        </a:p>
                      </a:txBody>
                      <a:tcPr/>
                    </a:tc>
                    <a:tc>
                      <a:txBody>
                        <a:bodyPr/>
                        <a:lstStyle/>
                        <a:p>
                          <a:r>
                            <a:rPr lang="en-US" sz="1400" dirty="0"/>
                            <a:t>Binary size</a:t>
                          </a:r>
                        </a:p>
                      </a:txBody>
                      <a:tcPr/>
                    </a:tc>
                    <a:extLst>
                      <a:ext uri="{0D108BD9-81ED-4DB2-BD59-A6C34878D82A}">
                        <a16:rowId xmlns:a16="http://schemas.microsoft.com/office/drawing/2014/main" val="1800647062"/>
                      </a:ext>
                    </a:extLst>
                  </a:tr>
                  <a:tr h="370840">
                    <a:tc>
                      <a:txBody>
                        <a:bodyPr/>
                        <a:lstStyle/>
                        <a:p>
                          <a:r>
                            <a:rPr lang="en-US" sz="1400" dirty="0"/>
                            <a:t>Bit</a:t>
                          </a:r>
                        </a:p>
                      </a:txBody>
                      <a:tcPr/>
                    </a:tc>
                    <a:tc>
                      <a:txBody>
                        <a:bodyPr/>
                        <a:lstStyle/>
                        <a:p>
                          <a:r>
                            <a:rPr lang="en-US" sz="1400" dirty="0"/>
                            <a:t>1 bit</a:t>
                          </a:r>
                        </a:p>
                      </a:txBody>
                      <a:tcPr/>
                    </a:tc>
                    <a:tc>
                      <a:txBody>
                        <a:bodyPr/>
                        <a:lstStyle/>
                        <a:p>
                          <a:endParaRPr lang="en-US"/>
                        </a:p>
                      </a:txBody>
                      <a:tcPr>
                        <a:blipFill>
                          <a:blip r:embed="rId2"/>
                          <a:stretch>
                            <a:fillRect l="-228283" t="-100000" r="-1010" b="-973333"/>
                          </a:stretch>
                        </a:blipFill>
                      </a:tcPr>
                    </a:tc>
                    <a:extLst>
                      <a:ext uri="{0D108BD9-81ED-4DB2-BD59-A6C34878D82A}">
                        <a16:rowId xmlns:a16="http://schemas.microsoft.com/office/drawing/2014/main" val="2018616834"/>
                      </a:ext>
                    </a:extLst>
                  </a:tr>
                  <a:tr h="370840">
                    <a:tc>
                      <a:txBody>
                        <a:bodyPr/>
                        <a:lstStyle/>
                        <a:p>
                          <a:r>
                            <a:rPr lang="en-US" sz="1400" dirty="0"/>
                            <a:t>Nibble</a:t>
                          </a:r>
                        </a:p>
                      </a:txBody>
                      <a:tcPr/>
                    </a:tc>
                    <a:tc>
                      <a:txBody>
                        <a:bodyPr/>
                        <a:lstStyle/>
                        <a:p>
                          <a:r>
                            <a:rPr lang="en-US" sz="1400" dirty="0"/>
                            <a:t>4 bits</a:t>
                          </a:r>
                        </a:p>
                      </a:txBody>
                      <a:tcPr/>
                    </a:tc>
                    <a:tc>
                      <a:txBody>
                        <a:bodyPr/>
                        <a:lstStyle/>
                        <a:p>
                          <a:endParaRPr lang="en-US"/>
                        </a:p>
                      </a:txBody>
                      <a:tcPr>
                        <a:blipFill>
                          <a:blip r:embed="rId2"/>
                          <a:stretch>
                            <a:fillRect l="-228283" t="-206897" r="-1010" b="-906897"/>
                          </a:stretch>
                        </a:blipFill>
                      </a:tcPr>
                    </a:tc>
                    <a:extLst>
                      <a:ext uri="{0D108BD9-81ED-4DB2-BD59-A6C34878D82A}">
                        <a16:rowId xmlns:a16="http://schemas.microsoft.com/office/drawing/2014/main" val="3659493407"/>
                      </a:ext>
                    </a:extLst>
                  </a:tr>
                  <a:tr h="370840">
                    <a:tc>
                      <a:txBody>
                        <a:bodyPr/>
                        <a:lstStyle/>
                        <a:p>
                          <a:r>
                            <a:rPr lang="en-US" sz="1400" dirty="0"/>
                            <a:t>Byte</a:t>
                          </a:r>
                        </a:p>
                      </a:txBody>
                      <a:tcPr/>
                    </a:tc>
                    <a:tc>
                      <a:txBody>
                        <a:bodyPr/>
                        <a:lstStyle/>
                        <a:p>
                          <a:r>
                            <a:rPr lang="en-US" sz="1400" dirty="0"/>
                            <a:t>8 bits</a:t>
                          </a:r>
                        </a:p>
                      </a:txBody>
                      <a:tcPr/>
                    </a:tc>
                    <a:tc>
                      <a:txBody>
                        <a:bodyPr/>
                        <a:lstStyle/>
                        <a:p>
                          <a:endParaRPr lang="en-US"/>
                        </a:p>
                      </a:txBody>
                      <a:tcPr>
                        <a:blipFill>
                          <a:blip r:embed="rId2"/>
                          <a:stretch>
                            <a:fillRect l="-228283" t="-306897" r="-1010" b="-806897"/>
                          </a:stretch>
                        </a:blipFill>
                      </a:tcPr>
                    </a:tc>
                    <a:extLst>
                      <a:ext uri="{0D108BD9-81ED-4DB2-BD59-A6C34878D82A}">
                        <a16:rowId xmlns:a16="http://schemas.microsoft.com/office/drawing/2014/main" val="3258614925"/>
                      </a:ext>
                    </a:extLst>
                  </a:tr>
                  <a:tr h="370840">
                    <a:tc>
                      <a:txBody>
                        <a:bodyPr/>
                        <a:lstStyle/>
                        <a:p>
                          <a:r>
                            <a:rPr lang="en-US" sz="1400" dirty="0"/>
                            <a:t>Kilobyte (KB)</a:t>
                          </a:r>
                        </a:p>
                      </a:txBody>
                      <a:tcPr/>
                    </a:tc>
                    <a:tc>
                      <a:txBody>
                        <a:bodyPr/>
                        <a:lstStyle/>
                        <a:p>
                          <a:r>
                            <a:rPr lang="en-US" sz="1400" dirty="0"/>
                            <a:t>1024 Bytes</a:t>
                          </a:r>
                        </a:p>
                      </a:txBody>
                      <a:tcPr/>
                    </a:tc>
                    <a:tc>
                      <a:txBody>
                        <a:bodyPr/>
                        <a:lstStyle/>
                        <a:p>
                          <a:endParaRPr lang="en-US"/>
                        </a:p>
                      </a:txBody>
                      <a:tcPr>
                        <a:blipFill>
                          <a:blip r:embed="rId2"/>
                          <a:stretch>
                            <a:fillRect l="-228283" t="-406897" r="-1010" b="-706897"/>
                          </a:stretch>
                        </a:blipFill>
                      </a:tcPr>
                    </a:tc>
                    <a:extLst>
                      <a:ext uri="{0D108BD9-81ED-4DB2-BD59-A6C34878D82A}">
                        <a16:rowId xmlns:a16="http://schemas.microsoft.com/office/drawing/2014/main" val="2087814677"/>
                      </a:ext>
                    </a:extLst>
                  </a:tr>
                  <a:tr h="370840">
                    <a:tc>
                      <a:txBody>
                        <a:bodyPr/>
                        <a:lstStyle/>
                        <a:p>
                          <a:r>
                            <a:rPr lang="en-US" sz="1400" dirty="0"/>
                            <a:t>Megabyte (MB)</a:t>
                          </a:r>
                        </a:p>
                      </a:txBody>
                      <a:tcPr/>
                    </a:tc>
                    <a:tc>
                      <a:txBody>
                        <a:bodyPr/>
                        <a:lstStyle/>
                        <a:p>
                          <a:r>
                            <a:rPr lang="en-US" sz="1400" dirty="0"/>
                            <a:t>1024 KB</a:t>
                          </a:r>
                        </a:p>
                      </a:txBody>
                      <a:tcPr/>
                    </a:tc>
                    <a:tc>
                      <a:txBody>
                        <a:bodyPr/>
                        <a:lstStyle/>
                        <a:p>
                          <a:endParaRPr lang="en-US"/>
                        </a:p>
                      </a:txBody>
                      <a:tcPr>
                        <a:blipFill>
                          <a:blip r:embed="rId2"/>
                          <a:stretch>
                            <a:fillRect l="-228283" t="-490000" r="-1010" b="-583333"/>
                          </a:stretch>
                        </a:blipFill>
                      </a:tcPr>
                    </a:tc>
                    <a:extLst>
                      <a:ext uri="{0D108BD9-81ED-4DB2-BD59-A6C34878D82A}">
                        <a16:rowId xmlns:a16="http://schemas.microsoft.com/office/drawing/2014/main" val="1818440277"/>
                      </a:ext>
                    </a:extLst>
                  </a:tr>
                  <a:tr h="370840">
                    <a:tc>
                      <a:txBody>
                        <a:bodyPr/>
                        <a:lstStyle/>
                        <a:p>
                          <a:r>
                            <a:rPr lang="en-US" sz="1400" dirty="0"/>
                            <a:t>Gigabyte (GB)</a:t>
                          </a:r>
                        </a:p>
                      </a:txBody>
                      <a:tcPr/>
                    </a:tc>
                    <a:tc>
                      <a:txBody>
                        <a:bodyPr/>
                        <a:lstStyle/>
                        <a:p>
                          <a:r>
                            <a:rPr lang="en-US" sz="1400" dirty="0"/>
                            <a:t>1024 MB</a:t>
                          </a:r>
                        </a:p>
                      </a:txBody>
                      <a:tcPr/>
                    </a:tc>
                    <a:tc>
                      <a:txBody>
                        <a:bodyPr/>
                        <a:lstStyle/>
                        <a:p>
                          <a:endParaRPr lang="en-US"/>
                        </a:p>
                      </a:txBody>
                      <a:tcPr>
                        <a:blipFill>
                          <a:blip r:embed="rId2"/>
                          <a:stretch>
                            <a:fillRect l="-228283" t="-610345" r="-1010" b="-503448"/>
                          </a:stretch>
                        </a:blipFill>
                      </a:tcPr>
                    </a:tc>
                    <a:extLst>
                      <a:ext uri="{0D108BD9-81ED-4DB2-BD59-A6C34878D82A}">
                        <a16:rowId xmlns:a16="http://schemas.microsoft.com/office/drawing/2014/main" val="3482774470"/>
                      </a:ext>
                    </a:extLst>
                  </a:tr>
                  <a:tr h="370840">
                    <a:tc>
                      <a:txBody>
                        <a:bodyPr/>
                        <a:lstStyle/>
                        <a:p>
                          <a:r>
                            <a:rPr lang="en-US" sz="1400" dirty="0"/>
                            <a:t>Terabyte (TB)</a:t>
                          </a:r>
                        </a:p>
                      </a:txBody>
                      <a:tcPr/>
                    </a:tc>
                    <a:tc>
                      <a:txBody>
                        <a:bodyPr/>
                        <a:lstStyle/>
                        <a:p>
                          <a:r>
                            <a:rPr lang="en-US" sz="1400" dirty="0"/>
                            <a:t>1024 GB</a:t>
                          </a:r>
                        </a:p>
                      </a:txBody>
                      <a:tcPr/>
                    </a:tc>
                    <a:tc>
                      <a:txBody>
                        <a:bodyPr/>
                        <a:lstStyle/>
                        <a:p>
                          <a:endParaRPr lang="en-US"/>
                        </a:p>
                      </a:txBody>
                      <a:tcPr>
                        <a:blipFill>
                          <a:blip r:embed="rId2"/>
                          <a:stretch>
                            <a:fillRect l="-228283" t="-710345" r="-1010" b="-403448"/>
                          </a:stretch>
                        </a:blipFill>
                      </a:tcPr>
                    </a:tc>
                    <a:extLst>
                      <a:ext uri="{0D108BD9-81ED-4DB2-BD59-A6C34878D82A}">
                        <a16:rowId xmlns:a16="http://schemas.microsoft.com/office/drawing/2014/main" val="1522597580"/>
                      </a:ext>
                    </a:extLst>
                  </a:tr>
                  <a:tr h="370840">
                    <a:tc>
                      <a:txBody>
                        <a:bodyPr/>
                        <a:lstStyle/>
                        <a:p>
                          <a:r>
                            <a:rPr lang="en-US" sz="1400" dirty="0"/>
                            <a:t>Petabyte (PB)</a:t>
                          </a:r>
                        </a:p>
                      </a:txBody>
                      <a:tcPr/>
                    </a:tc>
                    <a:tc>
                      <a:txBody>
                        <a:bodyPr/>
                        <a:lstStyle/>
                        <a:p>
                          <a:r>
                            <a:rPr lang="en-US" sz="1400" dirty="0"/>
                            <a:t>1024 TB</a:t>
                          </a:r>
                        </a:p>
                      </a:txBody>
                      <a:tcPr/>
                    </a:tc>
                    <a:tc>
                      <a:txBody>
                        <a:bodyPr/>
                        <a:lstStyle/>
                        <a:p>
                          <a:endParaRPr lang="en-US"/>
                        </a:p>
                      </a:txBody>
                      <a:tcPr>
                        <a:blipFill>
                          <a:blip r:embed="rId2"/>
                          <a:stretch>
                            <a:fillRect l="-228283" t="-810345" r="-1010" b="-303448"/>
                          </a:stretch>
                        </a:blipFill>
                      </a:tcPr>
                    </a:tc>
                    <a:extLst>
                      <a:ext uri="{0D108BD9-81ED-4DB2-BD59-A6C34878D82A}">
                        <a16:rowId xmlns:a16="http://schemas.microsoft.com/office/drawing/2014/main" val="1962615671"/>
                      </a:ext>
                    </a:extLst>
                  </a:tr>
                  <a:tr h="370840">
                    <a:tc>
                      <a:txBody>
                        <a:bodyPr/>
                        <a:lstStyle/>
                        <a:p>
                          <a:r>
                            <a:rPr lang="en-US" sz="1400" dirty="0"/>
                            <a:t>Exabyte (EB)</a:t>
                          </a:r>
                        </a:p>
                      </a:txBody>
                      <a:tcPr/>
                    </a:tc>
                    <a:tc>
                      <a:txBody>
                        <a:bodyPr/>
                        <a:lstStyle/>
                        <a:p>
                          <a:r>
                            <a:rPr lang="en-US" sz="1400" dirty="0"/>
                            <a:t>1024 PB</a:t>
                          </a:r>
                        </a:p>
                      </a:txBody>
                      <a:tcPr/>
                    </a:tc>
                    <a:tc>
                      <a:txBody>
                        <a:bodyPr/>
                        <a:lstStyle/>
                        <a:p>
                          <a:endParaRPr lang="en-US"/>
                        </a:p>
                      </a:txBody>
                      <a:tcPr>
                        <a:blipFill>
                          <a:blip r:embed="rId2"/>
                          <a:stretch>
                            <a:fillRect l="-228283" t="-880000" r="-1010" b="-193333"/>
                          </a:stretch>
                        </a:blipFill>
                      </a:tcPr>
                    </a:tc>
                    <a:extLst>
                      <a:ext uri="{0D108BD9-81ED-4DB2-BD59-A6C34878D82A}">
                        <a16:rowId xmlns:a16="http://schemas.microsoft.com/office/drawing/2014/main" val="86637124"/>
                      </a:ext>
                    </a:extLst>
                  </a:tr>
                  <a:tr h="370840">
                    <a:tc>
                      <a:txBody>
                        <a:bodyPr/>
                        <a:lstStyle/>
                        <a:p>
                          <a:r>
                            <a:rPr lang="en-US" sz="1400" dirty="0"/>
                            <a:t>Zettabyte (ZB)</a:t>
                          </a:r>
                        </a:p>
                      </a:txBody>
                      <a:tcPr/>
                    </a:tc>
                    <a:tc>
                      <a:txBody>
                        <a:bodyPr/>
                        <a:lstStyle/>
                        <a:p>
                          <a:r>
                            <a:rPr lang="en-US" sz="1400" dirty="0"/>
                            <a:t>1024 EB</a:t>
                          </a:r>
                        </a:p>
                      </a:txBody>
                      <a:tcPr/>
                    </a:tc>
                    <a:tc>
                      <a:txBody>
                        <a:bodyPr/>
                        <a:lstStyle/>
                        <a:p>
                          <a:endParaRPr lang="en-US"/>
                        </a:p>
                      </a:txBody>
                      <a:tcPr>
                        <a:blipFill>
                          <a:blip r:embed="rId2"/>
                          <a:stretch>
                            <a:fillRect l="-228283" t="-1013793" r="-1010" b="-100000"/>
                          </a:stretch>
                        </a:blipFill>
                      </a:tcPr>
                    </a:tc>
                    <a:extLst>
                      <a:ext uri="{0D108BD9-81ED-4DB2-BD59-A6C34878D82A}">
                        <a16:rowId xmlns:a16="http://schemas.microsoft.com/office/drawing/2014/main" val="1833163735"/>
                      </a:ext>
                    </a:extLst>
                  </a:tr>
                  <a:tr h="370840">
                    <a:tc>
                      <a:txBody>
                        <a:bodyPr/>
                        <a:lstStyle/>
                        <a:p>
                          <a:r>
                            <a:rPr lang="en-US" sz="1400" dirty="0"/>
                            <a:t>Yottabyte (YB)</a:t>
                          </a:r>
                        </a:p>
                      </a:txBody>
                      <a:tcPr/>
                    </a:tc>
                    <a:tc>
                      <a:txBody>
                        <a:bodyPr/>
                        <a:lstStyle/>
                        <a:p>
                          <a:r>
                            <a:rPr lang="en-US" sz="1400" dirty="0"/>
                            <a:t>1024 ZB</a:t>
                          </a:r>
                        </a:p>
                      </a:txBody>
                      <a:tcPr/>
                    </a:tc>
                    <a:tc>
                      <a:txBody>
                        <a:bodyPr/>
                        <a:lstStyle/>
                        <a:p>
                          <a:endParaRPr lang="en-US"/>
                        </a:p>
                      </a:txBody>
                      <a:tcPr>
                        <a:blipFill>
                          <a:blip r:embed="rId2"/>
                          <a:stretch>
                            <a:fillRect l="-228283" t="-1113793" r="-1010"/>
                          </a:stretch>
                        </a:blipFill>
                      </a:tcPr>
                    </a:tc>
                    <a:extLst>
                      <a:ext uri="{0D108BD9-81ED-4DB2-BD59-A6C34878D82A}">
                        <a16:rowId xmlns:a16="http://schemas.microsoft.com/office/drawing/2014/main" val="13221565"/>
                      </a:ext>
                    </a:extLst>
                  </a:tr>
                </a:tbl>
              </a:graphicData>
            </a:graphic>
          </p:graphicFrame>
        </mc:Fallback>
      </mc:AlternateContent>
    </p:spTree>
    <p:extLst>
      <p:ext uri="{BB962C8B-B14F-4D97-AF65-F5344CB8AC3E}">
        <p14:creationId xmlns:p14="http://schemas.microsoft.com/office/powerpoint/2010/main" val="2030837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08688"/>
          </a:xfrm>
        </p:spPr>
        <p:txBody>
          <a:bodyPr>
            <a:normAutofit/>
          </a:bodyPr>
          <a:lstStyle/>
          <a:p>
            <a:r>
              <a:rPr lang="en-IN" sz="2400" dirty="0">
                <a:solidFill>
                  <a:srgbClr val="960000"/>
                </a:solidFill>
                <a:latin typeface="Times New Roman" pitchFamily="18" charset="0"/>
                <a:cs typeface="Times New Roman" pitchFamily="18" charset="0"/>
              </a:rPr>
              <a:t>Growth of data</a:t>
            </a:r>
          </a:p>
        </p:txBody>
      </p:sp>
      <p:sp>
        <p:nvSpPr>
          <p:cNvPr id="6" name="Date Placeholder 5"/>
          <p:cNvSpPr>
            <a:spLocks noGrp="1"/>
          </p:cNvSpPr>
          <p:nvPr>
            <p:ph type="dt" sz="half" idx="10"/>
          </p:nvPr>
        </p:nvSpPr>
        <p:spPr/>
        <p:txBody>
          <a:bodyPr/>
          <a:lstStyle/>
          <a:p>
            <a:r>
              <a:rPr lang="en-IN"/>
              <a:t>IIITS: IDA - M2021</a:t>
            </a:r>
            <a:endParaRPr lang="en-IN" dirty="0"/>
          </a:p>
        </p:txBody>
      </p:sp>
      <p:sp>
        <p:nvSpPr>
          <p:cNvPr id="5" name="Slide Number Placeholder 4"/>
          <p:cNvSpPr>
            <a:spLocks noGrp="1"/>
          </p:cNvSpPr>
          <p:nvPr>
            <p:ph type="sldNum" sz="quarter" idx="12"/>
          </p:nvPr>
        </p:nvSpPr>
        <p:spPr/>
        <p:txBody>
          <a:bodyPr/>
          <a:lstStyle/>
          <a:p>
            <a:fld id="{E2D238DB-7230-45D0-89A2-1890D4DEDBDF}" type="slidenum">
              <a:rPr lang="en-IN" smtClean="0"/>
              <a:pPr/>
              <a:t>6</a:t>
            </a:fld>
            <a:endParaRPr lang="en-IN" dirty="0"/>
          </a:p>
        </p:txBody>
      </p:sp>
      <p:pic>
        <p:nvPicPr>
          <p:cNvPr id="9" name="Picture 8"/>
          <p:cNvPicPr>
            <a:picLocks noChangeAspect="1"/>
          </p:cNvPicPr>
          <p:nvPr/>
        </p:nvPicPr>
        <p:blipFill>
          <a:blip r:embed="rId2">
            <a:extLst>
              <a:ext uri="{BEBA8EAE-BF5A-486C-A8C5-ECC9F3942E4B}">
                <a14:imgProps xmlns:a14="http://schemas.microsoft.com/office/drawing/2010/main">
                  <a14:imgLayer>
                    <a14:imgEffect>
                      <a14:sharpenSoften amount="50000"/>
                    </a14:imgEffect>
                  </a14:imgLayer>
                </a14:imgProps>
              </a:ext>
            </a:extLst>
          </a:blip>
          <a:stretch>
            <a:fillRect/>
          </a:stretch>
        </p:blipFill>
        <p:spPr>
          <a:xfrm>
            <a:off x="179512" y="1619416"/>
            <a:ext cx="4088411" cy="3043104"/>
          </a:xfrm>
          <a:prstGeom prst="rect">
            <a:avLst/>
          </a:prstGeom>
        </p:spPr>
      </p:pic>
      <p:pic>
        <p:nvPicPr>
          <p:cNvPr id="3" name="Picture 2">
            <a:extLst>
              <a:ext uri="{FF2B5EF4-FFF2-40B4-BE49-F238E27FC236}">
                <a16:creationId xmlns:a16="http://schemas.microsoft.com/office/drawing/2014/main" id="{65C43A23-8881-5943-BB7B-168C01D7E0E5}"/>
              </a:ext>
            </a:extLst>
          </p:cNvPr>
          <p:cNvPicPr>
            <a:picLocks noChangeAspect="1"/>
          </p:cNvPicPr>
          <p:nvPr/>
        </p:nvPicPr>
        <p:blipFill>
          <a:blip r:embed="rId3"/>
          <a:stretch>
            <a:fillRect/>
          </a:stretch>
        </p:blipFill>
        <p:spPr>
          <a:xfrm>
            <a:off x="4339771" y="1619416"/>
            <a:ext cx="4330824" cy="3043104"/>
          </a:xfrm>
          <a:prstGeom prst="rect">
            <a:avLst/>
          </a:prstGeom>
        </p:spPr>
      </p:pic>
    </p:spTree>
    <p:extLst>
      <p:ext uri="{BB962C8B-B14F-4D97-AF65-F5344CB8AC3E}">
        <p14:creationId xmlns:p14="http://schemas.microsoft.com/office/powerpoint/2010/main" val="276018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36680"/>
          </a:xfrm>
        </p:spPr>
        <p:txBody>
          <a:bodyPr>
            <a:noAutofit/>
          </a:bodyPr>
          <a:lstStyle/>
          <a:p>
            <a:r>
              <a:rPr lang="en-US" sz="2400" dirty="0">
                <a:solidFill>
                  <a:srgbClr val="960000"/>
                </a:solidFill>
              </a:rPr>
              <a:t>Sources of data</a:t>
            </a:r>
            <a:endParaRPr lang="en-IN" sz="2400" dirty="0">
              <a:solidFill>
                <a:srgbClr val="960000"/>
              </a:solidFill>
            </a:endParaRPr>
          </a:p>
        </p:txBody>
      </p:sp>
      <p:sp>
        <p:nvSpPr>
          <p:cNvPr id="3" name="Content Placeholder 2"/>
          <p:cNvSpPr>
            <a:spLocks noGrp="1"/>
          </p:cNvSpPr>
          <p:nvPr>
            <p:ph sz="half" idx="1"/>
          </p:nvPr>
        </p:nvSpPr>
        <p:spPr>
          <a:xfrm>
            <a:off x="457200" y="1762828"/>
            <a:ext cx="8147248" cy="4434840"/>
          </a:xfrm>
        </p:spPr>
        <p:txBody>
          <a:bodyPr>
            <a:normAutofit lnSpcReduction="10000"/>
          </a:bodyPr>
          <a:lstStyle/>
          <a:p>
            <a:r>
              <a:rPr lang="en-US" sz="2000" dirty="0">
                <a:solidFill>
                  <a:schemeClr val="tx1"/>
                </a:solidFill>
              </a:rPr>
              <a:t>“Every day, we create 2.5 quintillion bytes of data</a:t>
            </a:r>
          </a:p>
          <a:p>
            <a:pPr lvl="1"/>
            <a:r>
              <a:rPr lang="en-US" sz="1800" dirty="0">
                <a:solidFill>
                  <a:schemeClr val="tx1"/>
                </a:solidFill>
              </a:rPr>
              <a:t>So much that 90% of the data in the world today has been created in the last two years alone. </a:t>
            </a:r>
          </a:p>
          <a:p>
            <a:pPr lvl="4"/>
            <a:endParaRPr lang="en-US" sz="1200" dirty="0">
              <a:solidFill>
                <a:schemeClr val="tx1"/>
              </a:solidFill>
            </a:endParaRPr>
          </a:p>
          <a:p>
            <a:pPr lvl="1"/>
            <a:r>
              <a:rPr lang="en-US" sz="2000" dirty="0">
                <a:solidFill>
                  <a:schemeClr val="tx1"/>
                </a:solidFill>
              </a:rPr>
              <a:t>The data come from several sources </a:t>
            </a:r>
          </a:p>
          <a:p>
            <a:pPr lvl="2"/>
            <a:r>
              <a:rPr lang="en-US" sz="1800" dirty="0">
                <a:solidFill>
                  <a:schemeClr val="tx1"/>
                </a:solidFill>
              </a:rPr>
              <a:t>sensors used to gather climate information</a:t>
            </a:r>
          </a:p>
          <a:p>
            <a:pPr lvl="2"/>
            <a:r>
              <a:rPr lang="en-US" sz="1800" dirty="0">
                <a:solidFill>
                  <a:schemeClr val="tx1"/>
                </a:solidFill>
              </a:rPr>
              <a:t>posts to social media sites,</a:t>
            </a:r>
          </a:p>
          <a:p>
            <a:pPr lvl="2"/>
            <a:r>
              <a:rPr lang="en-US" sz="1800" dirty="0">
                <a:solidFill>
                  <a:schemeClr val="tx1"/>
                </a:solidFill>
              </a:rPr>
              <a:t>digital pictures and videos</a:t>
            </a:r>
          </a:p>
          <a:p>
            <a:pPr lvl="2"/>
            <a:r>
              <a:rPr lang="en-US" sz="1800" dirty="0">
                <a:solidFill>
                  <a:schemeClr val="tx1"/>
                </a:solidFill>
              </a:rPr>
              <a:t>purchase transaction records</a:t>
            </a:r>
          </a:p>
          <a:p>
            <a:pPr lvl="2"/>
            <a:r>
              <a:rPr lang="en-US" sz="1800" dirty="0">
                <a:solidFill>
                  <a:schemeClr val="tx1"/>
                </a:solidFill>
              </a:rPr>
              <a:t>cell phone GPS signals </a:t>
            </a:r>
          </a:p>
          <a:p>
            <a:pPr marL="667512" lvl="2" indent="0">
              <a:buNone/>
            </a:pPr>
            <a:endParaRPr lang="en-US" sz="800" dirty="0">
              <a:solidFill>
                <a:schemeClr val="tx1"/>
              </a:solidFill>
            </a:endParaRPr>
          </a:p>
          <a:p>
            <a:pPr marL="667512" lvl="2" indent="0">
              <a:buNone/>
            </a:pPr>
            <a:r>
              <a:rPr lang="en-US" sz="1800" dirty="0">
                <a:solidFill>
                  <a:schemeClr val="tx1"/>
                </a:solidFill>
              </a:rPr>
              <a:t>		etc.			…… to name a few!</a:t>
            </a:r>
          </a:p>
          <a:p>
            <a:endParaRPr lang="en-IN" dirty="0">
              <a:solidFill>
                <a:schemeClr val="tx1"/>
              </a:solidFill>
            </a:endParaRPr>
          </a:p>
        </p:txBody>
      </p:sp>
      <p:sp>
        <p:nvSpPr>
          <p:cNvPr id="6" name="Date Placeholder 5"/>
          <p:cNvSpPr>
            <a:spLocks noGrp="1"/>
          </p:cNvSpPr>
          <p:nvPr>
            <p:ph type="dt" sz="half" idx="10"/>
          </p:nvPr>
        </p:nvSpPr>
        <p:spPr/>
        <p:txBody>
          <a:bodyPr/>
          <a:lstStyle/>
          <a:p>
            <a:r>
              <a:rPr lang="en-IN"/>
              <a:t>IIITS: IDA - M2021</a:t>
            </a:r>
          </a:p>
        </p:txBody>
      </p:sp>
      <p:sp>
        <p:nvSpPr>
          <p:cNvPr id="5" name="Slide Number Placeholder 4"/>
          <p:cNvSpPr>
            <a:spLocks noGrp="1"/>
          </p:cNvSpPr>
          <p:nvPr>
            <p:ph type="sldNum" sz="quarter" idx="12"/>
          </p:nvPr>
        </p:nvSpPr>
        <p:spPr/>
        <p:txBody>
          <a:bodyPr/>
          <a:lstStyle/>
          <a:p>
            <a:fld id="{E2D238DB-7230-45D0-89A2-1890D4DEDBDF}" type="slidenum">
              <a:rPr lang="en-IN" smtClean="0"/>
              <a:pPr/>
              <a:t>7</a:t>
            </a:fld>
            <a:endParaRPr lang="en-IN"/>
          </a:p>
        </p:txBody>
      </p:sp>
    </p:spTree>
    <p:extLst>
      <p:ext uri="{BB962C8B-B14F-4D97-AF65-F5344CB8AC3E}">
        <p14:creationId xmlns:p14="http://schemas.microsoft.com/office/powerpoint/2010/main" val="386651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652" y="620688"/>
            <a:ext cx="8229600" cy="780696"/>
          </a:xfrm>
        </p:spPr>
        <p:txBody>
          <a:bodyPr>
            <a:noAutofit/>
          </a:bodyPr>
          <a:lstStyle/>
          <a:p>
            <a:r>
              <a:rPr lang="en-US" sz="2400" dirty="0">
                <a:solidFill>
                  <a:srgbClr val="960000"/>
                </a:solidFill>
              </a:rPr>
              <a:t>Examples</a:t>
            </a:r>
            <a:endParaRPr lang="en-IN" sz="2400" dirty="0">
              <a:solidFill>
                <a:srgbClr val="960000"/>
              </a:solidFill>
            </a:endParaRPr>
          </a:p>
        </p:txBody>
      </p:sp>
      <p:sp>
        <p:nvSpPr>
          <p:cNvPr id="5" name="Date Placeholder 4"/>
          <p:cNvSpPr>
            <a:spLocks noGrp="1"/>
          </p:cNvSpPr>
          <p:nvPr>
            <p:ph type="dt" sz="half" idx="10"/>
          </p:nvPr>
        </p:nvSpPr>
        <p:spPr/>
        <p:txBody>
          <a:bodyPr/>
          <a:lstStyle/>
          <a:p>
            <a:r>
              <a:rPr lang="en-IN"/>
              <a:t>IIITS: IDA - M2021</a:t>
            </a:r>
          </a:p>
        </p:txBody>
      </p:sp>
      <p:sp>
        <p:nvSpPr>
          <p:cNvPr id="4" name="Slide Number Placeholder 3"/>
          <p:cNvSpPr>
            <a:spLocks noGrp="1"/>
          </p:cNvSpPr>
          <p:nvPr>
            <p:ph type="sldNum" sz="quarter" idx="12"/>
          </p:nvPr>
        </p:nvSpPr>
        <p:spPr/>
        <p:txBody>
          <a:bodyPr/>
          <a:lstStyle/>
          <a:p>
            <a:fld id="{E2D238DB-7230-45D0-89A2-1890D4DEDBDF}" type="slidenum">
              <a:rPr lang="en-IN" smtClean="0"/>
              <a:pPr/>
              <a:t>8</a:t>
            </a:fld>
            <a:endParaRPr lang="en-IN"/>
          </a:p>
        </p:txBody>
      </p:sp>
      <p:grpSp>
        <p:nvGrpSpPr>
          <p:cNvPr id="6" name="Group 5"/>
          <p:cNvGrpSpPr/>
          <p:nvPr/>
        </p:nvGrpSpPr>
        <p:grpSpPr>
          <a:xfrm>
            <a:off x="651218" y="1734089"/>
            <a:ext cx="2780761" cy="2202149"/>
            <a:chOff x="320661" y="1694798"/>
            <a:chExt cx="2780761" cy="2202149"/>
          </a:xfrm>
        </p:grpSpPr>
        <p:pic>
          <p:nvPicPr>
            <p:cNvPr id="7" name="Picture 6" descr="Screen shot 2013-01-13 at 5.24.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973" y="1694798"/>
              <a:ext cx="1092761" cy="1806907"/>
            </a:xfrm>
            <a:prstGeom prst="rect">
              <a:avLst/>
            </a:prstGeom>
          </p:spPr>
        </p:pic>
        <p:sp>
          <p:nvSpPr>
            <p:cNvPr id="8" name="TextBox 7"/>
            <p:cNvSpPr txBox="1"/>
            <p:nvPr/>
          </p:nvSpPr>
          <p:spPr>
            <a:xfrm>
              <a:off x="320661" y="3312172"/>
              <a:ext cx="2780761" cy="584775"/>
            </a:xfrm>
            <a:prstGeom prst="rect">
              <a:avLst/>
            </a:prstGeom>
            <a:noFill/>
          </p:spPr>
          <p:txBody>
            <a:bodyPr wrap="none" rtlCol="0">
              <a:spAutoFit/>
            </a:bodyPr>
            <a:lstStyle/>
            <a:p>
              <a:r>
                <a:rPr lang="en-US" sz="1600" b="1" dirty="0">
                  <a:solidFill>
                    <a:srgbClr val="800000"/>
                  </a:solidFill>
                </a:rPr>
                <a:t>Social media and networks</a:t>
              </a:r>
            </a:p>
            <a:p>
              <a:r>
                <a:rPr lang="en-US" sz="1600" dirty="0"/>
                <a:t>(All of us are generating data)</a:t>
              </a:r>
            </a:p>
          </p:txBody>
        </p:sp>
      </p:grpSp>
      <p:grpSp>
        <p:nvGrpSpPr>
          <p:cNvPr id="9" name="Group 8"/>
          <p:cNvGrpSpPr/>
          <p:nvPr/>
        </p:nvGrpSpPr>
        <p:grpSpPr>
          <a:xfrm>
            <a:off x="4558452" y="1734089"/>
            <a:ext cx="2911586" cy="2266488"/>
            <a:chOff x="3047431" y="1677257"/>
            <a:chExt cx="3010229" cy="2266488"/>
          </a:xfrm>
        </p:grpSpPr>
        <p:pic>
          <p:nvPicPr>
            <p:cNvPr id="10" name="Picture 9"/>
            <p:cNvPicPr>
              <a:picLocks noChangeAspect="1"/>
            </p:cNvPicPr>
            <p:nvPr/>
          </p:nvPicPr>
          <p:blipFill>
            <a:blip r:embed="rId3"/>
            <a:stretch>
              <a:fillRect/>
            </a:stretch>
          </p:blipFill>
          <p:spPr>
            <a:xfrm>
              <a:off x="4641644" y="1868931"/>
              <a:ext cx="994591" cy="671289"/>
            </a:xfrm>
            <a:prstGeom prst="rect">
              <a:avLst/>
            </a:prstGeom>
          </p:spPr>
        </p:pic>
        <p:pic>
          <p:nvPicPr>
            <p:cNvPr id="11" name="Picture 10"/>
            <p:cNvPicPr>
              <a:picLocks noChangeAspect="1"/>
            </p:cNvPicPr>
            <p:nvPr/>
          </p:nvPicPr>
          <p:blipFill>
            <a:blip r:embed="rId4"/>
            <a:stretch>
              <a:fillRect/>
            </a:stretch>
          </p:blipFill>
          <p:spPr>
            <a:xfrm>
              <a:off x="3841011" y="1868931"/>
              <a:ext cx="800633" cy="671289"/>
            </a:xfrm>
            <a:prstGeom prst="rect">
              <a:avLst/>
            </a:prstGeom>
          </p:spPr>
        </p:pic>
        <p:pic>
          <p:nvPicPr>
            <p:cNvPr id="12" name="Picture 11"/>
            <p:cNvPicPr>
              <a:picLocks noChangeAspect="1"/>
            </p:cNvPicPr>
            <p:nvPr/>
          </p:nvPicPr>
          <p:blipFill>
            <a:blip r:embed="rId5"/>
            <a:stretch>
              <a:fillRect/>
            </a:stretch>
          </p:blipFill>
          <p:spPr>
            <a:xfrm>
              <a:off x="4651715" y="2540220"/>
              <a:ext cx="984520" cy="747822"/>
            </a:xfrm>
            <a:prstGeom prst="rect">
              <a:avLst/>
            </a:prstGeom>
          </p:spPr>
        </p:pic>
        <p:pic>
          <p:nvPicPr>
            <p:cNvPr id="13" name="Picture 12"/>
            <p:cNvPicPr>
              <a:picLocks noChangeAspect="1"/>
            </p:cNvPicPr>
            <p:nvPr/>
          </p:nvPicPr>
          <p:blipFill>
            <a:blip r:embed="rId6"/>
            <a:stretch>
              <a:fillRect/>
            </a:stretch>
          </p:blipFill>
          <p:spPr>
            <a:xfrm>
              <a:off x="3047431" y="1677257"/>
              <a:ext cx="691475" cy="968065"/>
            </a:xfrm>
            <a:prstGeom prst="rect">
              <a:avLst/>
            </a:prstGeom>
          </p:spPr>
        </p:pic>
        <p:pic>
          <p:nvPicPr>
            <p:cNvPr id="14" name="Picture 13"/>
            <p:cNvPicPr>
              <a:picLocks noChangeAspect="1"/>
            </p:cNvPicPr>
            <p:nvPr/>
          </p:nvPicPr>
          <p:blipFill>
            <a:blip r:embed="rId7"/>
            <a:stretch>
              <a:fillRect/>
            </a:stretch>
          </p:blipFill>
          <p:spPr>
            <a:xfrm>
              <a:off x="3492577" y="2540220"/>
              <a:ext cx="1149067" cy="747822"/>
            </a:xfrm>
            <a:prstGeom prst="rect">
              <a:avLst/>
            </a:prstGeom>
          </p:spPr>
        </p:pic>
        <p:sp>
          <p:nvSpPr>
            <p:cNvPr id="16" name="TextBox 15"/>
            <p:cNvSpPr txBox="1"/>
            <p:nvPr/>
          </p:nvSpPr>
          <p:spPr>
            <a:xfrm>
              <a:off x="3289353" y="3358970"/>
              <a:ext cx="2768307" cy="584775"/>
            </a:xfrm>
            <a:prstGeom prst="rect">
              <a:avLst/>
            </a:prstGeom>
            <a:noFill/>
          </p:spPr>
          <p:txBody>
            <a:bodyPr wrap="none" rtlCol="0">
              <a:spAutoFit/>
            </a:bodyPr>
            <a:lstStyle/>
            <a:p>
              <a:r>
                <a:rPr lang="en-US" sz="1600" b="1" dirty="0">
                  <a:solidFill>
                    <a:srgbClr val="800000"/>
                  </a:solidFill>
                </a:rPr>
                <a:t>Scientific instruments</a:t>
              </a:r>
            </a:p>
            <a:p>
              <a:r>
                <a:rPr lang="en-US" sz="1600" dirty="0"/>
                <a:t>(Collecting all sorts of data) </a:t>
              </a:r>
            </a:p>
          </p:txBody>
        </p:sp>
      </p:grpSp>
      <p:grpSp>
        <p:nvGrpSpPr>
          <p:cNvPr id="17" name="Group 16"/>
          <p:cNvGrpSpPr/>
          <p:nvPr/>
        </p:nvGrpSpPr>
        <p:grpSpPr>
          <a:xfrm>
            <a:off x="651218" y="4491965"/>
            <a:ext cx="3084178" cy="1359827"/>
            <a:chOff x="6115278" y="1765168"/>
            <a:chExt cx="3084178" cy="1359827"/>
          </a:xfrm>
        </p:grpSpPr>
        <p:pic>
          <p:nvPicPr>
            <p:cNvPr id="18" name="Picture 17"/>
            <p:cNvPicPr>
              <a:picLocks noChangeAspect="1"/>
            </p:cNvPicPr>
            <p:nvPr/>
          </p:nvPicPr>
          <p:blipFill>
            <a:blip r:embed="rId8"/>
            <a:stretch>
              <a:fillRect/>
            </a:stretch>
          </p:blipFill>
          <p:spPr>
            <a:xfrm>
              <a:off x="7575339" y="1765168"/>
              <a:ext cx="797063" cy="797063"/>
            </a:xfrm>
            <a:prstGeom prst="rect">
              <a:avLst/>
            </a:prstGeom>
          </p:spPr>
        </p:pic>
        <p:pic>
          <p:nvPicPr>
            <p:cNvPr id="19" name="Picture 18"/>
            <p:cNvPicPr>
              <a:picLocks noChangeAspect="1"/>
            </p:cNvPicPr>
            <p:nvPr/>
          </p:nvPicPr>
          <p:blipFill>
            <a:blip r:embed="rId9"/>
            <a:stretch>
              <a:fillRect/>
            </a:stretch>
          </p:blipFill>
          <p:spPr>
            <a:xfrm>
              <a:off x="6697879" y="1766568"/>
              <a:ext cx="877460" cy="795663"/>
            </a:xfrm>
            <a:prstGeom prst="rect">
              <a:avLst/>
            </a:prstGeom>
          </p:spPr>
        </p:pic>
        <p:sp>
          <p:nvSpPr>
            <p:cNvPr id="20" name="TextBox 19"/>
            <p:cNvSpPr txBox="1"/>
            <p:nvPr/>
          </p:nvSpPr>
          <p:spPr>
            <a:xfrm>
              <a:off x="6115278" y="2540220"/>
              <a:ext cx="3084178" cy="584775"/>
            </a:xfrm>
            <a:prstGeom prst="rect">
              <a:avLst/>
            </a:prstGeom>
            <a:noFill/>
          </p:spPr>
          <p:txBody>
            <a:bodyPr wrap="none" rtlCol="0">
              <a:spAutoFit/>
            </a:bodyPr>
            <a:lstStyle/>
            <a:p>
              <a:r>
                <a:rPr lang="en-US" sz="1600" b="1" dirty="0">
                  <a:solidFill>
                    <a:srgbClr val="800000"/>
                  </a:solidFill>
                </a:rPr>
                <a:t>Mobile devices </a:t>
              </a:r>
            </a:p>
            <a:p>
              <a:r>
                <a:rPr lang="en-US" sz="1600" dirty="0"/>
                <a:t>(Tracking all objects all the time)</a:t>
              </a:r>
            </a:p>
          </p:txBody>
        </p:sp>
      </p:grpSp>
      <p:grpSp>
        <p:nvGrpSpPr>
          <p:cNvPr id="21" name="Group 20"/>
          <p:cNvGrpSpPr/>
          <p:nvPr/>
        </p:nvGrpSpPr>
        <p:grpSpPr>
          <a:xfrm>
            <a:off x="4872729" y="4450652"/>
            <a:ext cx="3161506" cy="1474374"/>
            <a:chOff x="5859696" y="3469326"/>
            <a:chExt cx="3161506" cy="1474374"/>
          </a:xfrm>
        </p:grpSpPr>
        <p:pic>
          <p:nvPicPr>
            <p:cNvPr id="22" name="Picture 21"/>
            <p:cNvPicPr>
              <a:picLocks noChangeAspect="1"/>
            </p:cNvPicPr>
            <p:nvPr/>
          </p:nvPicPr>
          <p:blipFill>
            <a:blip r:embed="rId10"/>
            <a:stretch>
              <a:fillRect/>
            </a:stretch>
          </p:blipFill>
          <p:spPr>
            <a:xfrm>
              <a:off x="6369098" y="3501410"/>
              <a:ext cx="984502" cy="640989"/>
            </a:xfrm>
            <a:prstGeom prst="rect">
              <a:avLst/>
            </a:prstGeom>
          </p:spPr>
        </p:pic>
        <p:pic>
          <p:nvPicPr>
            <p:cNvPr id="23" name="Picture 22"/>
            <p:cNvPicPr>
              <a:picLocks noChangeAspect="1"/>
            </p:cNvPicPr>
            <p:nvPr/>
          </p:nvPicPr>
          <p:blipFill>
            <a:blip r:embed="rId11"/>
            <a:stretch>
              <a:fillRect/>
            </a:stretch>
          </p:blipFill>
          <p:spPr>
            <a:xfrm>
              <a:off x="7353600" y="3469326"/>
              <a:ext cx="1143056" cy="643377"/>
            </a:xfrm>
            <a:prstGeom prst="rect">
              <a:avLst/>
            </a:prstGeom>
          </p:spPr>
        </p:pic>
        <p:sp>
          <p:nvSpPr>
            <p:cNvPr id="24" name="TextBox 23"/>
            <p:cNvSpPr txBox="1"/>
            <p:nvPr/>
          </p:nvSpPr>
          <p:spPr>
            <a:xfrm>
              <a:off x="5859696" y="4112703"/>
              <a:ext cx="3161506" cy="830997"/>
            </a:xfrm>
            <a:prstGeom prst="rect">
              <a:avLst/>
            </a:prstGeom>
            <a:noFill/>
          </p:spPr>
          <p:txBody>
            <a:bodyPr wrap="square" rtlCol="0">
              <a:spAutoFit/>
            </a:bodyPr>
            <a:lstStyle/>
            <a:p>
              <a:r>
                <a:rPr lang="en-US" sz="1600" b="1" dirty="0">
                  <a:solidFill>
                    <a:srgbClr val="800000"/>
                  </a:solidFill>
                </a:rPr>
                <a:t>Sensor technology and networks</a:t>
              </a:r>
            </a:p>
            <a:p>
              <a:r>
                <a:rPr lang="en-US" sz="1600" dirty="0"/>
                <a:t>(Measuring all kinds of data) </a:t>
              </a:r>
            </a:p>
          </p:txBody>
        </p:sp>
      </p:grpSp>
    </p:spTree>
    <p:extLst>
      <p:ext uri="{BB962C8B-B14F-4D97-AF65-F5344CB8AC3E}">
        <p14:creationId xmlns:p14="http://schemas.microsoft.com/office/powerpoint/2010/main" val="3218472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checkerboard(across)">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checkerboard(across)">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36680"/>
          </a:xfrm>
        </p:spPr>
        <p:txBody>
          <a:bodyPr>
            <a:noAutofit/>
          </a:bodyPr>
          <a:lstStyle/>
          <a:p>
            <a:r>
              <a:rPr lang="en-US" sz="2400" b="1" dirty="0">
                <a:solidFill>
                  <a:srgbClr val="960000"/>
                </a:solidFill>
                <a:latin typeface="Times New Roman" pitchFamily="18" charset="0"/>
                <a:cs typeface="Times New Roman" pitchFamily="18" charset="0"/>
              </a:rPr>
              <a:t>Now data is Big data!</a:t>
            </a:r>
            <a:endParaRPr lang="en-IN" sz="2400" b="1" dirty="0">
              <a:solidFill>
                <a:srgbClr val="960000"/>
              </a:solidFill>
              <a:latin typeface="Times New Roman" pitchFamily="18" charset="0"/>
              <a:cs typeface="Times New Roman" pitchFamily="18" charset="0"/>
            </a:endParaRPr>
          </a:p>
        </p:txBody>
      </p:sp>
      <p:sp>
        <p:nvSpPr>
          <p:cNvPr id="3" name="Content Placeholder 2"/>
          <p:cNvSpPr>
            <a:spLocks noGrp="1"/>
          </p:cNvSpPr>
          <p:nvPr>
            <p:ph sz="half" idx="1"/>
          </p:nvPr>
        </p:nvSpPr>
        <p:spPr>
          <a:xfrm>
            <a:off x="457200" y="1681754"/>
            <a:ext cx="8147248" cy="4434840"/>
          </a:xfrm>
        </p:spPr>
        <p:txBody>
          <a:bodyPr/>
          <a:lstStyle/>
          <a:p>
            <a:r>
              <a:rPr lang="en-US" sz="2400" dirty="0">
                <a:solidFill>
                  <a:srgbClr val="0000FF"/>
                </a:solidFill>
              </a:rPr>
              <a:t>No single standard definition!</a:t>
            </a:r>
          </a:p>
          <a:p>
            <a:endParaRPr lang="en-IN" dirty="0"/>
          </a:p>
          <a:p>
            <a:r>
              <a:rPr lang="en-IN" sz="2400" dirty="0"/>
              <a:t>‘Big-data’ is similar to ‘Small-data’, but bigger </a:t>
            </a:r>
          </a:p>
          <a:p>
            <a:pPr marL="393192" lvl="1" indent="0">
              <a:buNone/>
            </a:pPr>
            <a:r>
              <a:rPr lang="en-IN" sz="2000" dirty="0"/>
              <a:t>…but having data bigger consequently requires different approaches</a:t>
            </a:r>
          </a:p>
          <a:p>
            <a:pPr lvl="2"/>
            <a:r>
              <a:rPr lang="en-IN" sz="1800" dirty="0"/>
              <a:t>techniques, tools and architectures </a:t>
            </a:r>
            <a:endParaRPr lang="en-IN" dirty="0"/>
          </a:p>
          <a:p>
            <a:pPr marL="393192" lvl="1" indent="0">
              <a:buNone/>
            </a:pPr>
            <a:r>
              <a:rPr lang="en-IN" dirty="0"/>
              <a:t>…</a:t>
            </a:r>
            <a:r>
              <a:rPr lang="en-IN" sz="2000" dirty="0"/>
              <a:t>to solve: new problems</a:t>
            </a:r>
          </a:p>
          <a:p>
            <a:pPr marL="667512" lvl="2" indent="0">
              <a:buNone/>
            </a:pPr>
            <a:r>
              <a:rPr lang="en-IN" dirty="0"/>
              <a:t>    …and, of course, in a better way</a:t>
            </a:r>
          </a:p>
          <a:p>
            <a:endParaRPr lang="en-IN" dirty="0"/>
          </a:p>
        </p:txBody>
      </p:sp>
      <p:sp>
        <p:nvSpPr>
          <p:cNvPr id="6" name="Date Placeholder 5"/>
          <p:cNvSpPr>
            <a:spLocks noGrp="1"/>
          </p:cNvSpPr>
          <p:nvPr>
            <p:ph type="dt" sz="half" idx="10"/>
          </p:nvPr>
        </p:nvSpPr>
        <p:spPr/>
        <p:txBody>
          <a:bodyPr/>
          <a:lstStyle/>
          <a:p>
            <a:r>
              <a:rPr lang="en-IN"/>
              <a:t>IIITS: IDA - M2021</a:t>
            </a:r>
          </a:p>
        </p:txBody>
      </p:sp>
      <p:sp>
        <p:nvSpPr>
          <p:cNvPr id="5" name="Slide Number Placeholder 4"/>
          <p:cNvSpPr>
            <a:spLocks noGrp="1"/>
          </p:cNvSpPr>
          <p:nvPr>
            <p:ph type="sldNum" sz="quarter" idx="12"/>
          </p:nvPr>
        </p:nvSpPr>
        <p:spPr/>
        <p:txBody>
          <a:bodyPr/>
          <a:lstStyle/>
          <a:p>
            <a:fld id="{E2D238DB-7230-45D0-89A2-1890D4DEDBDF}" type="slidenum">
              <a:rPr lang="en-IN" smtClean="0"/>
              <a:pPr/>
              <a:t>9</a:t>
            </a:fld>
            <a:endParaRPr lang="en-IN"/>
          </a:p>
        </p:txBody>
      </p:sp>
      <p:sp>
        <p:nvSpPr>
          <p:cNvPr id="7" name="Rectangle 6"/>
          <p:cNvSpPr/>
          <p:nvPr/>
        </p:nvSpPr>
        <p:spPr>
          <a:xfrm>
            <a:off x="463189" y="5145051"/>
            <a:ext cx="7992888" cy="923330"/>
          </a:xfrm>
          <a:prstGeom prst="rect">
            <a:avLst/>
          </a:prstGeom>
        </p:spPr>
        <p:txBody>
          <a:bodyPr wrap="square">
            <a:spAutoFit/>
          </a:bodyPr>
          <a:lstStyle/>
          <a:p>
            <a:pPr algn="just"/>
            <a:r>
              <a:rPr lang="en-US" b="1" i="1" dirty="0">
                <a:solidFill>
                  <a:srgbClr val="800000"/>
                </a:solidFill>
              </a:rPr>
              <a:t>Big data</a:t>
            </a:r>
            <a:r>
              <a:rPr lang="en-US" dirty="0"/>
              <a:t> </a:t>
            </a:r>
            <a:r>
              <a:rPr lang="en-US" dirty="0">
                <a:solidFill>
                  <a:srgbClr val="2759E5"/>
                </a:solidFill>
              </a:rPr>
              <a:t>is data whose scale, diversity, and complexity require new architecture, techniques, algorithms, and </a:t>
            </a:r>
            <a:r>
              <a:rPr lang="en-US" b="1" dirty="0">
                <a:solidFill>
                  <a:srgbClr val="960000"/>
                </a:solidFill>
              </a:rPr>
              <a:t>analytics</a:t>
            </a:r>
            <a:r>
              <a:rPr lang="en-US" dirty="0">
                <a:solidFill>
                  <a:srgbClr val="2759E5"/>
                </a:solidFill>
              </a:rPr>
              <a:t> to manage it and extract value and </a:t>
            </a:r>
            <a:r>
              <a:rPr lang="en-US" dirty="0">
                <a:solidFill>
                  <a:srgbClr val="960000"/>
                </a:solidFill>
              </a:rPr>
              <a:t>hidden knowledge </a:t>
            </a:r>
            <a:r>
              <a:rPr lang="en-US" dirty="0">
                <a:solidFill>
                  <a:srgbClr val="2759E5"/>
                </a:solidFill>
              </a:rPr>
              <a:t>from it…</a:t>
            </a:r>
          </a:p>
        </p:txBody>
      </p:sp>
    </p:spTree>
    <p:extLst>
      <p:ext uri="{BB962C8B-B14F-4D97-AF65-F5344CB8AC3E}">
        <p14:creationId xmlns:p14="http://schemas.microsoft.com/office/powerpoint/2010/main" val="1185727137"/>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71C241A9-A460-4AD1-916F-25308628A5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{A5BB442C-7D16-D04B-B2DA-0F60FEB4A443}tf10001120</Template>
  <TotalTime>14945</TotalTime>
  <Words>1464</Words>
  <Application>Microsoft Macintosh PowerPoint</Application>
  <PresentationFormat>On-screen Show (4:3)</PresentationFormat>
  <Paragraphs>273</Paragraphs>
  <Slides>26</Slides>
  <Notes>0</Notes>
  <HiddenSlides>0</HiddenSlides>
  <MMClips>0</MMClips>
  <ScaleCrop>false</ScaleCrop>
  <HeadingPairs>
    <vt:vector size="8" baseType="variant">
      <vt:variant>
        <vt:lpstr>Fonts Used</vt:lpstr>
      </vt:variant>
      <vt:variant>
        <vt:i4>10</vt:i4>
      </vt:variant>
      <vt:variant>
        <vt:lpstr>Theme</vt:lpstr>
      </vt:variant>
      <vt:variant>
        <vt:i4>1</vt:i4>
      </vt:variant>
      <vt:variant>
        <vt:lpstr>Links</vt:lpstr>
      </vt:variant>
      <vt:variant>
        <vt:i4>2</vt:i4>
      </vt:variant>
      <vt:variant>
        <vt:lpstr>Slide Titles</vt:lpstr>
      </vt:variant>
      <vt:variant>
        <vt:i4>26</vt:i4>
      </vt:variant>
    </vt:vector>
  </HeadingPairs>
  <TitlesOfParts>
    <vt:vector size="39" baseType="lpstr">
      <vt:lpstr>宋体</vt:lpstr>
      <vt:lpstr>Arial</vt:lpstr>
      <vt:lpstr>Calibri</vt:lpstr>
      <vt:lpstr>Cambria Math</vt:lpstr>
      <vt:lpstr>Garamond</vt:lpstr>
      <vt:lpstr>Gill Sans MT</vt:lpstr>
      <vt:lpstr>Noto Sans CJK SC</vt:lpstr>
      <vt:lpstr>Times New Roman</vt:lpstr>
      <vt:lpstr>Wingdings</vt:lpstr>
      <vt:lpstr>Wingdings 2</vt:lpstr>
      <vt:lpstr>Parcel</vt:lpstr>
      <vt:lpstr>file:///D:/Profesional/Conference/ICBIM%202014/Drawing1/Drawing/~Page-1/Sheet.11</vt:lpstr>
      <vt:lpstr>file:///D:/Profesional/Conference/ICBIM%202014/Drawing1/Drawing/~Page-1/Sheet.12</vt:lpstr>
      <vt:lpstr>Introduction to  Data Analytics</vt:lpstr>
      <vt:lpstr>Quote of the day..</vt:lpstr>
      <vt:lpstr>In today’s discussion…</vt:lpstr>
      <vt:lpstr>Introduction to data</vt:lpstr>
      <vt:lpstr>How large your data is?</vt:lpstr>
      <vt:lpstr>Growth of data</vt:lpstr>
      <vt:lpstr>Sources of data</vt:lpstr>
      <vt:lpstr>Examples</vt:lpstr>
      <vt:lpstr>Now data is Big data!</vt:lpstr>
      <vt:lpstr>Now data is Big data!</vt:lpstr>
      <vt:lpstr>Characteristics of Big data: V5 </vt:lpstr>
      <vt:lpstr>5V : V for Volume</vt:lpstr>
      <vt:lpstr>5V: V for Variety</vt:lpstr>
      <vt:lpstr>5V: V for Velocity</vt:lpstr>
      <vt:lpstr>5V: V for Veracity</vt:lpstr>
      <vt:lpstr>5V: V for value</vt:lpstr>
      <vt:lpstr>Characteristics of Big data: V5 </vt:lpstr>
      <vt:lpstr>Big data vs. small data</vt:lpstr>
      <vt:lpstr>Big data vs. small data</vt:lpstr>
      <vt:lpstr>Challenges ahead…</vt:lpstr>
      <vt:lpstr>Big data players</vt:lpstr>
      <vt:lpstr>Major players…</vt:lpstr>
      <vt:lpstr>Tools available</vt:lpstr>
      <vt:lpstr>PowerPoint Presentation</vt:lpstr>
      <vt:lpstr>Questions of the day…</vt:lpstr>
      <vt:lpstr>Questions of the day…</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dc:title>
  <dc:subject>IDA</dc:subject>
  <dc:creator>Sreeja S R</dc:creator>
  <cp:keywords/>
  <dc:description/>
  <cp:lastModifiedBy>Microsoft Office User</cp:lastModifiedBy>
  <cp:revision>400</cp:revision>
  <dcterms:created xsi:type="dcterms:W3CDTF">2013-10-22T02:42:56Z</dcterms:created>
  <dcterms:modified xsi:type="dcterms:W3CDTF">2021-08-11T06:17:03Z</dcterms:modified>
  <cp:category/>
</cp:coreProperties>
</file>